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5" r:id="rId5"/>
    <p:sldId id="276" r:id="rId6"/>
    <p:sldId id="278" r:id="rId7"/>
    <p:sldId id="274" r:id="rId8"/>
    <p:sldId id="262" r:id="rId9"/>
    <p:sldId id="280" r:id="rId10"/>
    <p:sldId id="272" r:id="rId11"/>
    <p:sldId id="271" r:id="rId12"/>
    <p:sldId id="264" r:id="rId13"/>
    <p:sldId id="258" r:id="rId14"/>
    <p:sldId id="261" r:id="rId15"/>
    <p:sldId id="281" r:id="rId16"/>
    <p:sldId id="266" r:id="rId17"/>
    <p:sldId id="273" r:id="rId18"/>
    <p:sldId id="267" r:id="rId19"/>
    <p:sldId id="283" r:id="rId20"/>
    <p:sldId id="282" r:id="rId21"/>
    <p:sldId id="285" r:id="rId22"/>
    <p:sldId id="270" r:id="rId23"/>
    <p:sldId id="284" r:id="rId24"/>
    <p:sldId id="286" r:id="rId25"/>
    <p:sldId id="269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03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04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98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87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50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95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02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5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11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6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97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27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6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1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80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74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2846FA-A607-4F07-BCBC-DF2B53F822A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8FCEAA-8FA7-413C-9CBC-3883DE897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354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75CD0-667C-A366-0EBD-A5AEACC06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010" y="0"/>
            <a:ext cx="8001000" cy="2971801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2"/>
                </a:solidFill>
              </a:rPr>
              <a:t>Seguridad jurídica en la compraventa de inmuebles en América del Sur</a:t>
            </a:r>
            <a:br>
              <a:rPr lang="es-ES" sz="4000" b="1" dirty="0">
                <a:solidFill>
                  <a:schemeClr val="bg2"/>
                </a:solidFill>
              </a:rPr>
            </a:br>
            <a:endParaRPr lang="pt-BR" sz="4400" b="1" dirty="0">
              <a:solidFill>
                <a:schemeClr val="bg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FFED41-AF67-52F2-30ED-A38E168E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104" y="2455333"/>
            <a:ext cx="9713595" cy="1947333"/>
          </a:xfrm>
        </p:spPr>
        <p:txBody>
          <a:bodyPr>
            <a:normAutofit fontScale="77500" lnSpcReduction="20000"/>
          </a:bodyPr>
          <a:lstStyle/>
          <a:p>
            <a:r>
              <a:rPr lang="es-ES" sz="2800" b="1" dirty="0">
                <a:solidFill>
                  <a:schemeClr val="bg2"/>
                </a:solidFill>
              </a:rPr>
              <a:t>Breves comentarios sobre el derecho notarial y registral brasileño</a:t>
            </a:r>
            <a:endParaRPr lang="pt-BR" sz="2800" b="1" dirty="0">
              <a:solidFill>
                <a:schemeClr val="bg2"/>
              </a:solidFill>
            </a:endParaRPr>
          </a:p>
          <a:p>
            <a:endParaRPr lang="pt-BR" sz="2800" b="1" dirty="0">
              <a:solidFill>
                <a:schemeClr val="tx1"/>
              </a:solidFill>
            </a:endParaRPr>
          </a:p>
          <a:p>
            <a:r>
              <a:rPr lang="pt-BR" sz="3600" b="1" dirty="0">
                <a:solidFill>
                  <a:schemeClr val="tx1"/>
                </a:solidFill>
              </a:rPr>
              <a:t>Gustavo Dal Molin de Oliveira</a:t>
            </a:r>
          </a:p>
          <a:p>
            <a:r>
              <a:rPr lang="pt-BR" sz="3600" dirty="0" err="1">
                <a:solidFill>
                  <a:schemeClr val="tx1"/>
                </a:solidFill>
              </a:rPr>
              <a:t>Notario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en</a:t>
            </a:r>
            <a:r>
              <a:rPr lang="pt-BR" sz="3600" dirty="0">
                <a:solidFill>
                  <a:schemeClr val="tx1"/>
                </a:solidFill>
              </a:rPr>
              <a:t> São Luís/MA – Brasil</a:t>
            </a:r>
          </a:p>
        </p:txBody>
      </p:sp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D07C3387-55FC-2183-2C19-84CFD1011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99" y="2720338"/>
            <a:ext cx="1573530" cy="15735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AB1845F-3F25-0E45-6B7C-343C2E36ED6C}"/>
              </a:ext>
            </a:extLst>
          </p:cNvPr>
          <p:cNvSpPr txBox="1"/>
          <p:nvPr/>
        </p:nvSpPr>
        <p:spPr>
          <a:xfrm>
            <a:off x="8256269" y="4339589"/>
            <a:ext cx="383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Utilice el código QR para descargar la presentación.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5683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1013999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Circulación de documentos y poderes internacionales: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Según la legislación brasileña, el otorgamiento del mandato está sujeto a la forma exigida por la ley para el acto que debe realizar el apoderado. 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Para que el otorgante de una escritura pública pueda ser representado por apoderado, el poder debe haber sido otorgado por Notario, en Brasil o en el extranjero, o por consulados brasileños. 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Si se otorga ante notario extranjero, se deberá expedir la Apostilla de Haya o realizar la legalización consular, dependiendo de las leyes del País.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Circulación de documentos y poderes internacionales: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En 2016, Brasil adhirió al Convenio de 5 de octubre de 1961 Suprimiendo la Exigencia de Legalización de los Documentos Públicos Extranjeros. 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En efecto, la circulación de documentos públicos extranjeros depende de la expedición de la Apostilla de La Haya, cuando venga de otro País que sea signatario de la convención.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5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5ECED-A952-15B7-0113-D0FCB139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3299"/>
            <a:ext cx="8534400" cy="150706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Garantías aplicadas en la venta de unidades a construir</a:t>
            </a:r>
            <a:endParaRPr lang="pt-BR" dirty="0"/>
          </a:p>
        </p:txBody>
      </p:sp>
      <p:pic>
        <p:nvPicPr>
          <p:cNvPr id="5" name="Espaço Reservado para Conteúdo 4" descr="Mulher em pé na frente de um prédio&#10;&#10;Descrição gerada automaticamente com confiança média">
            <a:extLst>
              <a:ext uri="{FF2B5EF4-FFF2-40B4-BE49-F238E27FC236}">
                <a16:creationId xmlns:a16="http://schemas.microsoft.com/office/drawing/2014/main" id="{59781583-F271-8F94-9888-0AA058811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070366"/>
            <a:ext cx="6001121" cy="3614738"/>
          </a:xfrm>
        </p:spPr>
      </p:pic>
    </p:spTree>
    <p:extLst>
      <p:ext uri="{BB962C8B-B14F-4D97-AF65-F5344CB8AC3E}">
        <p14:creationId xmlns:p14="http://schemas.microsoft.com/office/powerpoint/2010/main" val="361364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accent1"/>
                </a:solidFill>
              </a:rPr>
              <a:t>Garantías aplicadas en la venta de unidades a construir</a:t>
            </a:r>
            <a:endParaRPr lang="pt-BR" sz="2600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En Brasil, la venta de propiedades para construir sólo es posible para casas o edificios que hayan registrado desarrollo inmobiliario en el registro de la propiedad (artículo 32 de la Ley 4.591/64).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La inscripción de una promoción inmobiliaria consiste en la presentación, ante el registro público de la propiedad, de un conjunto de documentos relativos a la propiedad del suelo, del propietario y del constructor, proyecto, plano y memoria descriptiva, estimación del costo total de construcción, licencias y autorizaciones de las autoridades públicas.</a:t>
            </a:r>
          </a:p>
          <a:p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accent1"/>
                </a:solidFill>
              </a:rPr>
              <a:t>Garantías aplicadas en la venta de unidades a construir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Perspectiva de garantía para el comprador: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Se pretende garantizar, con el menor riesgo posible, que se cumplan las expectativas del comprador de un inmueble a construir: que el proyecto de construcción sea viable y conforme a la legislación urbanística y ambiental, que la propiedad del suelo esté libre de gravámenes, que el constructor tenga capacidad técnica y financiera.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accent1"/>
                </a:solidFill>
              </a:rPr>
              <a:t>Garantías aplicadas en la venta de unidades a construir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Perspectiva de garantía para el transmisor: 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La venta de unidades en construcción o por construir, con pago a plazos, la mayoría de las veces está garantizada mediante operación </a:t>
            </a:r>
            <a:r>
              <a:rPr lang="es-ES" sz="2000" b="1" u="sng" dirty="0">
                <a:solidFill>
                  <a:schemeClr val="tx1"/>
                </a:solidFill>
              </a:rPr>
              <a:t>fiduciaria</a:t>
            </a:r>
            <a:r>
              <a:rPr lang="es-ES" sz="2000" b="1" dirty="0">
                <a:solidFill>
                  <a:schemeClr val="tx1"/>
                </a:solidFill>
              </a:rPr>
              <a:t> y, en menor medida, mediante garantía hipotecaria o contrato de fianza.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5ECED-A952-15B7-0113-D0FCB139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9189"/>
            <a:ext cx="8534400" cy="1507067"/>
          </a:xfrm>
        </p:spPr>
        <p:txBody>
          <a:bodyPr>
            <a:normAutofit/>
          </a:bodyPr>
          <a:lstStyle/>
          <a:p>
            <a:r>
              <a:rPr lang="es-ES" sz="3100" b="1" dirty="0">
                <a:solidFill>
                  <a:schemeClr val="tx1"/>
                </a:solidFill>
              </a:rPr>
              <a:t>Innovaciones en la Función Notarial</a:t>
            </a:r>
            <a:r>
              <a:rPr lang="es-ES" sz="3600" b="1" dirty="0">
                <a:solidFill>
                  <a:schemeClr val="tx1"/>
                </a:solidFill>
              </a:rPr>
              <a:t>: desafíos y oportunidades</a:t>
            </a:r>
            <a:endParaRPr lang="pt-BR" dirty="0"/>
          </a:p>
        </p:txBody>
      </p:sp>
      <p:pic>
        <p:nvPicPr>
          <p:cNvPr id="6" name="Espaço Reservado para Conteúdo 5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24319F50-54D9-B879-FDBB-2A00A416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26256"/>
            <a:ext cx="7993257" cy="3902958"/>
          </a:xfrm>
        </p:spPr>
      </p:pic>
    </p:spTree>
    <p:extLst>
      <p:ext uri="{BB962C8B-B14F-4D97-AF65-F5344CB8AC3E}">
        <p14:creationId xmlns:p14="http://schemas.microsoft.com/office/powerpoint/2010/main" val="117393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s-ES" sz="2600" b="1" dirty="0" err="1">
                <a:solidFill>
                  <a:schemeClr val="bg2">
                    <a:lumMod val="75000"/>
                  </a:schemeClr>
                </a:solidFill>
              </a:rPr>
              <a:t>Extrajudicialización</a:t>
            </a: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”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Ejemplos de desjudicialización (</a:t>
            </a:r>
            <a:r>
              <a:rPr lang="es-ES" sz="2000" b="1" i="1" dirty="0">
                <a:solidFill>
                  <a:schemeClr val="tx1"/>
                </a:solidFill>
              </a:rPr>
              <a:t>justicia </a:t>
            </a:r>
            <a:r>
              <a:rPr lang="es-ES" sz="2000" b="1" i="1" dirty="0" err="1">
                <a:solidFill>
                  <a:schemeClr val="tx1"/>
                </a:solidFill>
              </a:rPr>
              <a:t>multipuerta</a:t>
            </a:r>
            <a:r>
              <a:rPr lang="es-ES" sz="2000" b="1" dirty="0">
                <a:solidFill>
                  <a:schemeClr val="tx1"/>
                </a:solidFill>
              </a:rPr>
              <a:t>) son el permiso legislativo para resolver por vía notarial las siguientes demandas: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Inventario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Divorcio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Disolución de unión estable de hecho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Partición resultante de inventario o divorcio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909301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Innovaciones para revertir la informalidad</a:t>
            </a:r>
            <a:br>
              <a:rPr lang="es-ES" sz="2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en el mercado inmobiliario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73791"/>
            <a:ext cx="9449687" cy="4824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tx1"/>
                </a:solidFill>
              </a:rPr>
              <a:t>Presentación</a:t>
            </a:r>
            <a:r>
              <a:rPr lang="pt-BR" sz="1600" dirty="0">
                <a:solidFill>
                  <a:schemeClr val="tx1"/>
                </a:solidFill>
              </a:rPr>
              <a:t>: </a:t>
            </a:r>
            <a:r>
              <a:rPr lang="pt-BR" sz="1600" dirty="0" err="1">
                <a:solidFill>
                  <a:schemeClr val="tx1"/>
                </a:solidFill>
              </a:rPr>
              <a:t>Mgtr</a:t>
            </a:r>
            <a:r>
              <a:rPr lang="pt-BR" sz="1600" dirty="0">
                <a:solidFill>
                  <a:schemeClr val="tx1"/>
                </a:solidFill>
              </a:rPr>
              <a:t>. Mercedes Vera, </a:t>
            </a:r>
            <a:r>
              <a:rPr lang="pt-BR" sz="1600" dirty="0" err="1">
                <a:solidFill>
                  <a:schemeClr val="tx1"/>
                </a:solidFill>
              </a:rPr>
              <a:t>Directora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err="1">
                <a:solidFill>
                  <a:schemeClr val="tx1"/>
                </a:solidFill>
              </a:rPr>
              <a:t>del</a:t>
            </a:r>
            <a:r>
              <a:rPr lang="pt-BR" sz="1600" dirty="0">
                <a:solidFill>
                  <a:schemeClr val="tx1"/>
                </a:solidFill>
              </a:rPr>
              <a:t> Registro </a:t>
            </a:r>
            <a:r>
              <a:rPr lang="pt-BR" sz="1600" dirty="0" err="1">
                <a:solidFill>
                  <a:schemeClr val="tx1"/>
                </a:solidFill>
              </a:rPr>
              <a:t>Inmobiliario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B87D506-B11B-CE3F-67F9-9A3031D4A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1" y="1073791"/>
            <a:ext cx="7071360" cy="35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909301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Innovaciones para revertir la informalidad</a:t>
            </a:r>
            <a:br>
              <a:rPr lang="es-ES" sz="2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en el mercado inmobiliario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73790"/>
            <a:ext cx="9449687" cy="50869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b="1" dirty="0" err="1">
                <a:solidFill>
                  <a:schemeClr val="tx1"/>
                </a:solidFill>
              </a:rPr>
              <a:t>Mientras</a:t>
            </a:r>
            <a:r>
              <a:rPr lang="pt-BR" sz="2400" b="1" dirty="0">
                <a:solidFill>
                  <a:schemeClr val="tx1"/>
                </a:solidFill>
              </a:rPr>
              <a:t> tanto </a:t>
            </a:r>
            <a:r>
              <a:rPr lang="pt-BR" sz="2400" b="1" dirty="0" err="1">
                <a:solidFill>
                  <a:schemeClr val="tx1"/>
                </a:solidFill>
              </a:rPr>
              <a:t>en</a:t>
            </a:r>
            <a:r>
              <a:rPr lang="pt-BR" sz="2400" b="1" dirty="0">
                <a:solidFill>
                  <a:schemeClr val="tx1"/>
                </a:solidFill>
              </a:rPr>
              <a:t> Brasil...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</a:rPr>
              <a:t>Periódico Folha de São Paulo </a:t>
            </a:r>
            <a:r>
              <a:rPr lang="es-ES" sz="1600" dirty="0">
                <a:solidFill>
                  <a:schemeClr val="tx1"/>
                </a:solidFill>
              </a:rPr>
              <a:t>(noticia online publicada en </a:t>
            </a:r>
            <a:r>
              <a:rPr lang="es-ES" sz="1600" b="1" dirty="0">
                <a:solidFill>
                  <a:schemeClr val="tx1"/>
                </a:solidFill>
              </a:rPr>
              <a:t>julio de 2023</a:t>
            </a:r>
            <a:r>
              <a:rPr lang="es-ES" sz="1600" dirty="0">
                <a:solidFill>
                  <a:schemeClr val="tx1"/>
                </a:solidFill>
              </a:rPr>
              <a:t>).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A74073-AE41-77A4-E602-E446FA6F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311" y="1736731"/>
            <a:ext cx="7268589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9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5ECED-A952-15B7-0113-D0FCB139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3299"/>
            <a:ext cx="8534400" cy="150706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El papel fundamental de la escritura pública y su registro</a:t>
            </a:r>
            <a:endParaRPr lang="pt-BR" dirty="0"/>
          </a:p>
        </p:txBody>
      </p:sp>
      <p:pic>
        <p:nvPicPr>
          <p:cNvPr id="7" name="Espaço Reservado para Conteúdo 6" descr="Pessoa usando computador&#10;&#10;Descrição gerada automaticamente">
            <a:extLst>
              <a:ext uri="{FF2B5EF4-FFF2-40B4-BE49-F238E27FC236}">
                <a16:creationId xmlns:a16="http://schemas.microsoft.com/office/drawing/2014/main" id="{1B6ECBBA-7293-9C26-249D-84150187F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070366"/>
            <a:ext cx="5424225" cy="3614738"/>
          </a:xfrm>
        </p:spPr>
      </p:pic>
    </p:spTree>
    <p:extLst>
      <p:ext uri="{BB962C8B-B14F-4D97-AF65-F5344CB8AC3E}">
        <p14:creationId xmlns:p14="http://schemas.microsoft.com/office/powerpoint/2010/main" val="3255523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909301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Innovaciones para revertir la informalidad</a:t>
            </a:r>
            <a:br>
              <a:rPr lang="es-ES" sz="2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en el mercado inmobiliario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73791"/>
            <a:ext cx="9449687" cy="4824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Ley de Registros Públicos, artículo 216-A (2015):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Reconocimiento de la prescripción adquisitiva para la adquisición de un bien inmueble (</a:t>
            </a:r>
            <a:r>
              <a:rPr lang="es-ES" sz="2000" b="1" dirty="0">
                <a:solidFill>
                  <a:schemeClr val="bg2"/>
                </a:solidFill>
              </a:rPr>
              <a:t>usucapión</a:t>
            </a:r>
            <a:r>
              <a:rPr lang="es-ES" sz="2000" b="1" dirty="0">
                <a:solidFill>
                  <a:schemeClr val="tx1"/>
                </a:solidFill>
              </a:rPr>
              <a:t>), mediante </a:t>
            </a:r>
            <a:r>
              <a:rPr lang="es-ES" sz="2000" b="1" u="sng" dirty="0">
                <a:solidFill>
                  <a:schemeClr val="tx1"/>
                </a:solidFill>
              </a:rPr>
              <a:t>acta notarial</a:t>
            </a:r>
            <a:r>
              <a:rPr lang="es-ES" sz="2000" b="1" dirty="0">
                <a:solidFill>
                  <a:schemeClr val="tx1"/>
                </a:solidFill>
              </a:rPr>
              <a:t> para acreditar el tiempo y características de la posesión (</a:t>
            </a:r>
            <a:r>
              <a:rPr lang="es-ES" sz="2000" b="1" dirty="0" err="1">
                <a:solidFill>
                  <a:schemeClr val="tx1"/>
                </a:solidFill>
              </a:rPr>
              <a:t>p.ex</a:t>
            </a:r>
            <a:r>
              <a:rPr lang="es-ES" sz="2000" b="1" dirty="0">
                <a:solidFill>
                  <a:schemeClr val="tx1"/>
                </a:solidFill>
              </a:rPr>
              <a:t>. pacífica y pública), seguida de un proceso administrativo en el registro público de la propiedad con citación del propietario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vecinos</a:t>
            </a:r>
            <a:r>
              <a:rPr lang="es-ES" sz="2000" b="1" dirty="0">
                <a:solidFill>
                  <a:schemeClr val="tx1"/>
                </a:solidFill>
              </a:rPr>
              <a:t> y de los abogados públicos de la Unión, del Estado/Provincia y del Municipio. 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6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909301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Innovaciones para revertir la informalidad</a:t>
            </a:r>
            <a:br>
              <a:rPr lang="es-ES" sz="2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en el mercado inmobiliario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73791"/>
            <a:ext cx="9449687" cy="4824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Ley de Registros Públicos, artículo 216-A (2015):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Reglas especiales para las siguientes hipótesis: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unidad autónoma que forma parte de un condominio de edificación regularmente constituido y con construcción inscrita en el registro público de la propiedad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edificio en condominio constituido de hecho, sin registro inmobiliario</a:t>
            </a:r>
          </a:p>
        </p:txBody>
      </p:sp>
    </p:spTree>
    <p:extLst>
      <p:ext uri="{BB962C8B-B14F-4D97-AF65-F5344CB8AC3E}">
        <p14:creationId xmlns:p14="http://schemas.microsoft.com/office/powerpoint/2010/main" val="63345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909301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Innovaciones para revertir la informalidad</a:t>
            </a:r>
            <a:br>
              <a:rPr lang="es-ES" sz="2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en el mercado inmobiliario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73791"/>
            <a:ext cx="9488487" cy="4824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Ley de Registros Públicos, artículo 216-B (2022):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El interesado podrá presentar ante el Notario los documentos que sustenten la solicitud de </a:t>
            </a:r>
            <a:r>
              <a:rPr lang="es-ES" sz="2000" b="1" dirty="0">
                <a:solidFill>
                  <a:schemeClr val="bg2"/>
                </a:solidFill>
              </a:rPr>
              <a:t>adjudicación forzosa</a:t>
            </a:r>
            <a:r>
              <a:rPr lang="es-ES" sz="2000" b="1" dirty="0">
                <a:solidFill>
                  <a:schemeClr val="tx1"/>
                </a:solidFill>
              </a:rPr>
              <a:t> de un inmueble, los cuales serán acreditados mediante acta notarial.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Podrán ser motivo de adjudicación forzosa todos los actos o transacciones jurídicas que impliquen una promesa de compraventa o de permuta, acompañadas de la prueba del pago íntegro del precio y la negativa injustificada de otorgar la escritura pública por parte del vendedor. 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909301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Innovaciones para revertir la informalidad</a:t>
            </a:r>
            <a:br>
              <a:rPr lang="es-ES" sz="2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en el mercado inmobiliario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73791"/>
            <a:ext cx="9449687" cy="4824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Ley de Registros Públicos, artículo 216-B (2015):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Reglas especiales para las siguientes hipótesis: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Requerido ser una persona jurídica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Terminación de la persona jurídica vendedora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Requerido haber fallecido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Notificación mediante aviso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2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909301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Innovaciones para revertir la informalidad</a:t>
            </a:r>
            <a:br>
              <a:rPr lang="es-ES" sz="2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en el mercado inmobiliario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73791"/>
            <a:ext cx="9449687" cy="4824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Ley de Registros Públicos, artículo 216-B (2015):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Adjudicación forzosa "inversa":</a:t>
            </a:r>
          </a:p>
          <a:p>
            <a:r>
              <a:rPr lang="es-ES" sz="2000" b="1" dirty="0" err="1">
                <a:solidFill>
                  <a:schemeClr val="tx1"/>
                </a:solidFill>
              </a:rPr>
              <a:t>Quando</a:t>
            </a:r>
            <a:r>
              <a:rPr lang="es-ES" sz="2000" b="1" dirty="0">
                <a:solidFill>
                  <a:schemeClr val="tx1"/>
                </a:solidFill>
              </a:rPr>
              <a:t> el "vendedor" requiere que el "comprador" acepte la escritura de compraventa para transferirle la propiedad del inmueble. 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3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2">
                    <a:lumMod val="75000"/>
                  </a:schemeClr>
                </a:solidFill>
              </a:rPr>
              <a:t>E-NOTARIADO: el futuro ha llegado</a:t>
            </a:r>
            <a:endParaRPr lang="pt-BR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4" y="1115036"/>
            <a:ext cx="9709746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Acordada 100/2020 del Consejo Nacional de Justicia: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En Brasil, desde 2020, los actos notariales se pueden realizar en formato completamente electrónico o híbrido, cuando un otorgante se presenta en línea y el otro se presenta personalmente ante el notario.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El sistema E-Notario, desarrollado y mantenido por el Consejo Federal del </a:t>
            </a:r>
            <a:r>
              <a:rPr lang="es-ES" sz="2000" b="1" dirty="0" err="1">
                <a:solidFill>
                  <a:schemeClr val="tx1"/>
                </a:solidFill>
              </a:rPr>
              <a:t>Colégio</a:t>
            </a:r>
            <a:r>
              <a:rPr lang="es-ES" sz="2000" b="1" dirty="0">
                <a:solidFill>
                  <a:schemeClr val="tx1"/>
                </a:solidFill>
              </a:rPr>
              <a:t> Notarial do Brasil, permite la práctica de todos los actos notariales en formato electrónico: escrituras públicas, poderes, actas notariales, testamentos públicos, desmaterialización de documentos o materialización de documentos digitales.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60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1886252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2">
                    <a:lumMod val="75000"/>
                  </a:schemeClr>
                </a:solidFill>
              </a:rPr>
              <a:t>MUCHAS GRACIAS!</a:t>
            </a:r>
            <a:endParaRPr lang="pt-BR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Gustavo Dal </a:t>
            </a:r>
            <a:r>
              <a:rPr lang="pt-BR" sz="2400" b="1" dirty="0" err="1">
                <a:solidFill>
                  <a:schemeClr val="tx1"/>
                </a:solidFill>
              </a:rPr>
              <a:t>Molin</a:t>
            </a:r>
            <a:r>
              <a:rPr lang="pt-BR" sz="2400" b="1" dirty="0">
                <a:solidFill>
                  <a:schemeClr val="tx1"/>
                </a:solidFill>
              </a:rPr>
              <a:t> de Oliveira</a:t>
            </a:r>
          </a:p>
          <a:p>
            <a:pPr algn="ctr"/>
            <a:r>
              <a:rPr lang="pt-BR" sz="2400" dirty="0" err="1">
                <a:solidFill>
                  <a:schemeClr val="tx1"/>
                </a:solidFill>
              </a:rPr>
              <a:t>Notario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err="1">
                <a:solidFill>
                  <a:schemeClr val="tx1"/>
                </a:solidFill>
              </a:rPr>
              <a:t>en</a:t>
            </a:r>
            <a:r>
              <a:rPr lang="pt-BR" sz="2400" dirty="0">
                <a:solidFill>
                  <a:schemeClr val="tx1"/>
                </a:solidFill>
              </a:rPr>
              <a:t> São Luís/MA – Brasil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</a:rPr>
              <a:t>gustavo@dalmolin.not.br</a:t>
            </a:r>
          </a:p>
        </p:txBody>
      </p:sp>
    </p:spTree>
    <p:extLst>
      <p:ext uri="{BB962C8B-B14F-4D97-AF65-F5344CB8AC3E}">
        <p14:creationId xmlns:p14="http://schemas.microsoft.com/office/powerpoint/2010/main" val="131769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Por qué el legislador brasileño optó por la escritura pública?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accent1"/>
                </a:solidFill>
              </a:rPr>
              <a:t>Porque el notario...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Proporciona asesoramiento jurídico imparcial y gratuito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Formaliza jurídicamente la voluntad de los contratantes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Reconoce la identidad y capacidad de los contratantes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Controla la legalidad (verifica los elementos jurídicos del contrato)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Actúa a título oficial para proteger a la parte más vulnerable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1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En Brasil, cuándo es obligatoria la escritura pública?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Código Civil brasileño. Artículo 108: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Salvo disposición en contrario de la ley, la escritura pública es indispensable para la validez de los negocios jurídicos que impliquen la </a:t>
            </a:r>
            <a:r>
              <a:rPr lang="es-ES" sz="2000" b="1" u="sng" dirty="0">
                <a:solidFill>
                  <a:schemeClr val="tx1"/>
                </a:solidFill>
              </a:rPr>
              <a:t>constitución, transmisión, modificación o renuncia de derechos reales</a:t>
            </a:r>
            <a:r>
              <a:rPr lang="es-ES" sz="2000" b="1" dirty="0">
                <a:solidFill>
                  <a:schemeClr val="tx1"/>
                </a:solidFill>
              </a:rPr>
              <a:t> sobre bienes inmuebles por un valor superior a treinta veces el salario mínimo vigente en el país.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solidFill>
                  <a:schemeClr val="tx2"/>
                </a:solidFill>
              </a:rPr>
              <a:t>PYG 58.233.000,00 - </a:t>
            </a:r>
            <a:r>
              <a:rPr lang="pt-BR" sz="2000" b="1" u="sng" dirty="0">
                <a:solidFill>
                  <a:schemeClr val="tx2"/>
                </a:solidFill>
              </a:rPr>
              <a:t>BRL 39.600,00</a:t>
            </a:r>
            <a:r>
              <a:rPr lang="pt-BR" sz="2000" b="1" dirty="0">
                <a:solidFill>
                  <a:schemeClr val="tx2"/>
                </a:solidFill>
              </a:rPr>
              <a:t> - ARS 2.765.000,00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</a:rPr>
              <a:t>USD 7.900,00 - UYU 313.005,00 - CLP 7.406.000,00 - GTQ 61.950,00</a:t>
            </a:r>
          </a:p>
        </p:txBody>
      </p:sp>
    </p:spTree>
    <p:extLst>
      <p:ext uri="{BB962C8B-B14F-4D97-AF65-F5344CB8AC3E}">
        <p14:creationId xmlns:p14="http://schemas.microsoft.com/office/powerpoint/2010/main" val="320919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Se puede decir que el notario brasileño aporta seguridad jurídica a los contratos relativos a bienes inmuebles?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accent1"/>
                </a:solidFill>
              </a:rPr>
              <a:t>Sí, porque el notario...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Requiere prueba de propiedad inmobiliaria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Comprueba la disponibilidad (si el propietario puede disponer)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Asegúrese de que no haya cargas que pesen sobre la finca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Orienta / supervisa el pago de impuestos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Analiza la regularidad fiscal del vendedor</a:t>
            </a:r>
          </a:p>
        </p:txBody>
      </p:sp>
    </p:spTree>
    <p:extLst>
      <p:ext uri="{BB962C8B-B14F-4D97-AF65-F5344CB8AC3E}">
        <p14:creationId xmlns:p14="http://schemas.microsoft.com/office/powerpoint/2010/main" val="221496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Se puede decir que el notario brasileño aporta seguridad jurídica a los contratos relativos a bienes inmuebles?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accent1"/>
                </a:solidFill>
              </a:rPr>
              <a:t>Sí, porque el notario...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Requiere prueba de propiedad inmobiliaria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Comprueba la disponibilidad (si el propietario puede disponer)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Asegúrese de que no haya cargas que pesen sobre la finca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Orienta / supervisa el pago de impuestos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- Analiza la regularidad fiscal del vendedor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0EEE0026-886D-994F-4D92-E392F6F69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3474">
            <a:off x="2361055" y="986791"/>
            <a:ext cx="6096000" cy="381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DB78A3-F1BA-5C59-660E-902D1BDAAEC9}"/>
              </a:ext>
            </a:extLst>
          </p:cNvPr>
          <p:cNvSpPr txBox="1"/>
          <p:nvPr/>
        </p:nvSpPr>
        <p:spPr>
          <a:xfrm rot="19950182">
            <a:off x="3506130" y="2599403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DUE DILLIGENCE</a:t>
            </a:r>
          </a:p>
        </p:txBody>
      </p:sp>
    </p:spTree>
    <p:extLst>
      <p:ext uri="{BB962C8B-B14F-4D97-AF65-F5344CB8AC3E}">
        <p14:creationId xmlns:p14="http://schemas.microsoft.com/office/powerpoint/2010/main" val="229780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15036"/>
            <a:ext cx="9449687" cy="5101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</a:rPr>
              <a:t>Cómo evalúa un notario la regularidad de las transacciones?</a:t>
            </a: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chemeClr val="tx1"/>
                </a:solidFill>
              </a:rPr>
              <a:t>Como regla general, el notario requiere los siguientes </a:t>
            </a:r>
            <a:r>
              <a:rPr lang="es-ES" sz="2200" b="1" u="sng" dirty="0">
                <a:solidFill>
                  <a:schemeClr val="bg2"/>
                </a:solidFill>
              </a:rPr>
              <a:t>certificados</a:t>
            </a:r>
            <a:r>
              <a:rPr lang="es-ES" sz="2200" b="1" dirty="0">
                <a:solidFill>
                  <a:schemeClr val="tx1"/>
                </a:solidFill>
              </a:rPr>
              <a:t>:</a:t>
            </a:r>
          </a:p>
          <a:p>
            <a:r>
              <a:rPr lang="es-ES" sz="2200" b="1" dirty="0">
                <a:solidFill>
                  <a:schemeClr val="tx1"/>
                </a:solidFill>
              </a:rPr>
              <a:t>- de inscripción en el registro público de la propiedad (“matricula”)</a:t>
            </a:r>
          </a:p>
          <a:p>
            <a:r>
              <a:rPr lang="es-ES" sz="2200" b="1" dirty="0">
                <a:solidFill>
                  <a:schemeClr val="tx1"/>
                </a:solidFill>
              </a:rPr>
              <a:t>- de situación jurídica de la propiedad</a:t>
            </a:r>
          </a:p>
          <a:p>
            <a:r>
              <a:rPr lang="es-ES" sz="2200" b="1" dirty="0">
                <a:solidFill>
                  <a:schemeClr val="tx1"/>
                </a:solidFill>
              </a:rPr>
              <a:t>- negativo de gravamen</a:t>
            </a:r>
          </a:p>
          <a:p>
            <a:r>
              <a:rPr lang="es-ES" sz="2200" b="1" dirty="0">
                <a:solidFill>
                  <a:schemeClr val="tx1"/>
                </a:solidFill>
              </a:rPr>
              <a:t>- de estado civil actualizado</a:t>
            </a:r>
          </a:p>
          <a:p>
            <a:r>
              <a:rPr lang="es-ES" sz="2200" b="1" dirty="0">
                <a:solidFill>
                  <a:schemeClr val="tx1"/>
                </a:solidFill>
              </a:rPr>
              <a:t>- de cumplimiento fiscal del vendedor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3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26466"/>
            <a:ext cx="9449687" cy="5101206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La propiedad inmobiliaria se transmite inter vivos mediante la inscripción del título traslativo (escritura pública, título judicial) en el Registro de la Propiedad </a:t>
            </a:r>
            <a:r>
              <a:rPr lang="es-ES" sz="2400" b="1" dirty="0">
                <a:solidFill>
                  <a:schemeClr val="tx2"/>
                </a:solidFill>
              </a:rPr>
              <a:t>(Código Civil, art. 1.245)</a:t>
            </a:r>
            <a:r>
              <a:rPr lang="es-ES" sz="2400" b="1" dirty="0">
                <a:solidFill>
                  <a:schemeClr val="tx1"/>
                </a:solidFill>
              </a:rPr>
              <a:t>. </a:t>
            </a:r>
          </a:p>
          <a:p>
            <a:r>
              <a:rPr lang="es-ES" sz="2400" b="1" u="sng" dirty="0">
                <a:solidFill>
                  <a:schemeClr val="tx1"/>
                </a:solidFill>
              </a:rPr>
              <a:t>Hasta que se registre el título traslativo, el transmitente continúa siendo considerado propietario del inmueble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62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3B06-51AA-F309-413A-057052C7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64490"/>
            <a:ext cx="10817096" cy="791855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bg2">
                    <a:lumMod val="75000"/>
                  </a:schemeClr>
                </a:solidFill>
              </a:rPr>
              <a:t>El papel fundamental de la escritura pública y su registro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3DE77B-2735-24CD-7F81-EECAAD07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26466"/>
            <a:ext cx="9449687" cy="5101206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Mientras el título de adquisición no esté inscrito en el registro de la propiedad, la propiedad puede garantizar a los acreedores y quedar gravada por las deudas del "vendedor".</a:t>
            </a:r>
            <a:endParaRPr lang="pt-BR" sz="2400" b="1" dirty="0">
              <a:solidFill>
                <a:schemeClr val="tx1"/>
              </a:solidFill>
            </a:endParaRPr>
          </a:p>
          <a:p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En palabras populares: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“</a:t>
            </a:r>
            <a:r>
              <a:rPr lang="es-ES" sz="2400" b="1" i="1" dirty="0">
                <a:solidFill>
                  <a:schemeClr val="tx1"/>
                </a:solidFill>
              </a:rPr>
              <a:t>Sólo los que se registran son los propietarios</a:t>
            </a:r>
            <a:r>
              <a:rPr lang="es-ES" sz="2400" b="1" dirty="0">
                <a:solidFill>
                  <a:schemeClr val="tx1"/>
                </a:solidFill>
              </a:rPr>
              <a:t>”.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85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407</TotalTime>
  <Words>1544</Words>
  <Application>Microsoft Office PowerPoint</Application>
  <PresentationFormat>Widescreen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Amasis MT Pro Black</vt:lpstr>
      <vt:lpstr>Arial</vt:lpstr>
      <vt:lpstr>Century Gothic</vt:lpstr>
      <vt:lpstr>Wingdings 3</vt:lpstr>
      <vt:lpstr>Fatia</vt:lpstr>
      <vt:lpstr>Seguridad jurídica en la compraventa de inmuebles en América del Sur 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El papel fundamental de la escritura pública y su registro</vt:lpstr>
      <vt:lpstr>Garantías aplicadas en la venta de unidades a construir</vt:lpstr>
      <vt:lpstr>Garantías aplicadas en la venta de unidades a construir</vt:lpstr>
      <vt:lpstr>Garantías aplicadas en la venta de unidades a construir</vt:lpstr>
      <vt:lpstr>Garantías aplicadas en la venta de unidades a construir</vt:lpstr>
      <vt:lpstr>Innovaciones en la Función Notarial: desafíos y oportunidades</vt:lpstr>
      <vt:lpstr>“Extrajudicialización”</vt:lpstr>
      <vt:lpstr>Innovaciones para revertir la informalidad en el mercado inmobiliario</vt:lpstr>
      <vt:lpstr>Innovaciones para revertir la informalidad en el mercado inmobiliario</vt:lpstr>
      <vt:lpstr>Innovaciones para revertir la informalidad en el mercado inmobiliario</vt:lpstr>
      <vt:lpstr>Innovaciones para revertir la informalidad en el mercado inmobiliario</vt:lpstr>
      <vt:lpstr>Innovaciones para revertir la informalidad en el mercado inmobiliario</vt:lpstr>
      <vt:lpstr>Innovaciones para revertir la informalidad en el mercado inmobiliario</vt:lpstr>
      <vt:lpstr>Innovaciones para revertir la informalidad en el mercado inmobiliario</vt:lpstr>
      <vt:lpstr>E-NOTARIADO: el futuro ha llegado</vt:lpstr>
      <vt:lpstr>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jurídica en la compraventa de inmuebles en América del Sur </dc:title>
  <dc:creator>7º Tabelionato de Notas de São Luís/MA</dc:creator>
  <cp:lastModifiedBy>Gustavo Oliveira</cp:lastModifiedBy>
  <cp:revision>7</cp:revision>
  <dcterms:created xsi:type="dcterms:W3CDTF">2023-10-21T18:29:50Z</dcterms:created>
  <dcterms:modified xsi:type="dcterms:W3CDTF">2023-10-28T00:11:41Z</dcterms:modified>
</cp:coreProperties>
</file>