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8" r:id="rId3"/>
    <p:sldId id="273" r:id="rId4"/>
    <p:sldId id="275" r:id="rId5"/>
    <p:sldId id="274" r:id="rId6"/>
    <p:sldId id="258" r:id="rId7"/>
    <p:sldId id="277" r:id="rId8"/>
    <p:sldId id="260" r:id="rId9"/>
    <p:sldId id="276" r:id="rId10"/>
    <p:sldId id="278" r:id="rId11"/>
    <p:sldId id="279" r:id="rId12"/>
    <p:sldId id="281" r:id="rId13"/>
    <p:sldId id="280" r:id="rId14"/>
    <p:sldId id="287" r:id="rId15"/>
    <p:sldId id="282" r:id="rId16"/>
    <p:sldId id="283" r:id="rId17"/>
    <p:sldId id="285" r:id="rId18"/>
    <p:sldId id="286" r:id="rId19"/>
    <p:sldId id="284" r:id="rId20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2" d="100"/>
          <a:sy n="72" d="100"/>
        </p:scale>
        <p:origin x="310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BBBD98-8689-4A62-BBFB-92BF328A7966}" type="datetime1">
              <a:rPr lang="es-ES" smtClean="0"/>
              <a:t>26/10/2023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E41AB9B-16BF-4ECF-B92C-3E61E5BECA90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0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468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913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289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480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Rectángulo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Rectángulo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3" name="Conector recto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5" name="Conector recto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66E6084-0988-49B4-BD4E-1264194D9864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EEB305-4E92-401E-9FCA-996DF9FD55B6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Rectángulo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1" name="Conector recto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14" name="Conector recto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E901BA-1555-4CE1-92B2-39682A57B7CA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536" y="609600"/>
            <a:ext cx="10361753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536" y="2367093"/>
            <a:ext cx="329811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536" y="2943356"/>
            <a:ext cx="3298117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1230" y="2367093"/>
            <a:ext cx="329066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0192" y="2943356"/>
            <a:ext cx="330249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1222" y="2367093"/>
            <a:ext cx="330406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1222" y="2943356"/>
            <a:ext cx="3304067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5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94D32F-F0D9-47B3-AAC6-D43DC057831A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0" name="Rectángulo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4" name="Rectángulo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1" name="Rectángulo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22" name="Conector recto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23" name="Conector recto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7" name="Rectángulo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8" name="Rectángulo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9" name="Rectángulo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30" name="Rectángulo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31" name="Conector recto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33" name="Conector recto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B07FB1B-461B-4D1D-952B-7FEEFF2CFA29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C9D876-84BE-45D9-9418-9FF24663C364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CDF9AA-CFE1-4BA9-8C5D-54C264D423B8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A51D7A-9E1F-4C6F-8B86-F39A8650CB7A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6" name="Rectángulo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cxnSp>
        <p:nvCxnSpPr>
          <p:cNvPr id="7" name="Conector recto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1E9FB-24DE-4A64-B35D-DF3FF6E51288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cxnSp>
        <p:nvCxnSpPr>
          <p:cNvPr id="10" name="Conector recto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CDA7DC-138B-4843-B77A-91873FF451A9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B016917-91ED-4B62-9DC6-0583229F954A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10" name="Conector recto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3" name="Rectángulo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4" name="Conector recto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16" name="Conector recto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5031EA3-1207-456F-B1A7-F20CDD0C2E7B}" type="datetime1">
              <a:rPr lang="es-ES" noProof="0" smtClean="0"/>
              <a:t>26/10/2023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45941" y="332657"/>
            <a:ext cx="10009112" cy="3456384"/>
          </a:xfrm>
        </p:spPr>
        <p:txBody>
          <a:bodyPr rtlCol="0"/>
          <a:lstStyle/>
          <a:p>
            <a:pPr rtl="0"/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17948" y="252509"/>
            <a:ext cx="9865097" cy="1800199"/>
          </a:xfrm>
        </p:spPr>
        <p:txBody>
          <a:bodyPr rtlCol="0">
            <a:normAutofit/>
          </a:bodyPr>
          <a:lstStyle/>
          <a:p>
            <a:pPr algn="ctr" rtl="0"/>
            <a:r>
              <a:rPr lang="es-ES" b="1" dirty="0" smtClean="0"/>
              <a:t>INCORPORACIÓN DE DOCUMENTOS DIGITALES EN REGISTROS PUBLICOS</a:t>
            </a:r>
          </a:p>
          <a:p>
            <a:pPr algn="r" rtl="0"/>
            <a:r>
              <a:rPr lang="es-ES" sz="2000" dirty="0" smtClean="0"/>
              <a:t>Esc. Néstor D. LAMBER</a:t>
            </a:r>
          </a:p>
          <a:p>
            <a:pPr algn="r" rtl="0"/>
            <a:r>
              <a:rPr lang="es-ES" sz="2000" dirty="0" smtClean="0"/>
              <a:t>Encarnación, 2023</a:t>
            </a:r>
            <a:endParaRPr lang="es-ES" sz="2000" dirty="0"/>
          </a:p>
        </p:txBody>
      </p:sp>
      <p:sp>
        <p:nvSpPr>
          <p:cNvPr id="4" name="Rectángulo 3"/>
          <p:cNvSpPr/>
          <p:nvPr/>
        </p:nvSpPr>
        <p:spPr>
          <a:xfrm>
            <a:off x="1840974" y="1942251"/>
            <a:ext cx="10342883" cy="371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i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AR" b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no tiene precedentes por fuerza es irreconocible</a:t>
            </a:r>
            <a:r>
              <a:rPr lang="es-AR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Cuando nos encontramos con algo carente de precedentes, automáticamente lo interpretamos a través de la óptica de unas categorías con las que ya estamos familiarizados, </a:t>
            </a:r>
            <a:r>
              <a:rPr lang="es-AR" b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 con ello volvemos invisible aquello mismo que carece de </a:t>
            </a:r>
            <a:r>
              <a:rPr lang="es-AR" b="1" cap="all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precedentes</a:t>
            </a:r>
            <a:r>
              <a:rPr lang="es-AR" cap="all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AR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Así es como </a:t>
            </a:r>
            <a:r>
              <a:rPr lang="es-AR" b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no tiene precedentes consigue confundir sistemáticamente nuestra capacidad de comprensión</a:t>
            </a:r>
            <a:r>
              <a:rPr lang="es-AR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los prismas y cristales de la óptica existente sirven para iluminar y enfocar lo ya conocido, pero </a:t>
            </a:r>
            <a:r>
              <a:rPr lang="es-AR" b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ello oscurecen partes significativas del objeto original, pues convierten lo que no tiene precedentes en una mera prolongación del pasado</a:t>
            </a:r>
            <a:r>
              <a:rPr lang="es-AR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Eso contribuye a normalizar lo anómalo, lo que, a su vez, </a:t>
            </a:r>
            <a:r>
              <a:rPr lang="es-AR" b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hace que combatir lo carente de precedentes sea una empresa más ardua aún, si cabe</a:t>
            </a:r>
            <a:r>
              <a:rPr lang="es-AR" cap="all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 </a:t>
            </a:r>
            <a:r>
              <a:rPr lang="es-AR" sz="1600" i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AR" sz="1600" i="1" cap="all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Shoshana</a:t>
            </a:r>
            <a:r>
              <a:rPr lang="es-AR" sz="1600" i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ZUBOFF – La era del </a:t>
            </a:r>
            <a:r>
              <a:rPr lang="es-AR" sz="1600" i="1" cap="all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capitalismo </a:t>
            </a:r>
            <a:r>
              <a:rPr lang="es-AR" sz="1600" i="1" cap="al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AR" sz="1600" i="1" cap="all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vigilancia).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ACAAE-A01E-4CB4-803B-8C9746D9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60648"/>
            <a:ext cx="9794062" cy="792088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/>
              <a:t>DOCUMENTOS NOTARIALES DIGITALES</a:t>
            </a:r>
            <a:endParaRPr lang="es-AR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1A64CA-D7D0-456A-9862-C237AE9F3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9877" y="1619722"/>
            <a:ext cx="3528392" cy="4700812"/>
          </a:xfrm>
        </p:spPr>
        <p:txBody>
          <a:bodyPr>
            <a:normAutofit fontScale="92500" lnSpcReduction="20000"/>
          </a:bodyPr>
          <a:lstStyle/>
          <a:p>
            <a:r>
              <a:rPr lang="es-AR" b="1" dirty="0"/>
              <a:t>FOLIOS </a:t>
            </a:r>
            <a:r>
              <a:rPr lang="es-AR" b="1" dirty="0" smtClean="0"/>
              <a:t>DIGITALES</a:t>
            </a:r>
            <a:endParaRPr lang="es-AR" b="1" dirty="0"/>
          </a:p>
          <a:p>
            <a:endParaRPr lang="es-AR" dirty="0" smtClean="0"/>
          </a:p>
          <a:p>
            <a:endParaRPr lang="es-AR" dirty="0"/>
          </a:p>
          <a:p>
            <a:r>
              <a:rPr lang="es-AR" b="1" dirty="0"/>
              <a:t>TESTIMONIOS</a:t>
            </a:r>
          </a:p>
          <a:p>
            <a:pPr marL="0" indent="0">
              <a:buNone/>
            </a:pPr>
            <a:r>
              <a:rPr lang="es-AR" dirty="0"/>
              <a:t>Escrituras públicas (poderes, </a:t>
            </a:r>
            <a:r>
              <a:rPr lang="es-AR" dirty="0" smtClean="0"/>
              <a:t>sociedades, títulos)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b="1" dirty="0"/>
              <a:t>CERTIFICACIONES</a:t>
            </a:r>
          </a:p>
          <a:p>
            <a:r>
              <a:rPr lang="es-AR" dirty="0"/>
              <a:t>Firmas y documentos (</a:t>
            </a:r>
            <a:r>
              <a:rPr lang="es-AR" dirty="0" smtClean="0"/>
              <a:t>reproducciones)</a:t>
            </a:r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7C33D5-D5E7-4DE4-BF51-13E97A337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292" y="1484784"/>
            <a:ext cx="7056784" cy="5112568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Satisfacción de original para la prueba </a:t>
            </a:r>
            <a:endParaRPr lang="es-AR" dirty="0"/>
          </a:p>
          <a:p>
            <a:r>
              <a:rPr lang="es-AR" dirty="0" err="1"/>
              <a:t>Ppio</a:t>
            </a:r>
            <a:r>
              <a:rPr lang="es-AR" dirty="0"/>
              <a:t> de integridad o </a:t>
            </a:r>
            <a:r>
              <a:rPr lang="es-AR" dirty="0" smtClean="0"/>
              <a:t>autenticidad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b="1" dirty="0" smtClean="0"/>
              <a:t>Intervención oficial público para título ejecutorio:</a:t>
            </a:r>
            <a:endParaRPr lang="es-AR" dirty="0"/>
          </a:p>
          <a:p>
            <a:r>
              <a:rPr lang="es-AR" u="sng" dirty="0"/>
              <a:t>1) </a:t>
            </a:r>
            <a:r>
              <a:rPr lang="es-AR" u="sng" dirty="0" smtClean="0"/>
              <a:t>calidad de certeza de datos digitalizados</a:t>
            </a:r>
            <a:endParaRPr lang="es-AR" u="sng" dirty="0"/>
          </a:p>
          <a:p>
            <a:r>
              <a:rPr lang="es-AR" u="sng" dirty="0" smtClean="0"/>
              <a:t>2) memoria histórica</a:t>
            </a:r>
          </a:p>
          <a:p>
            <a:r>
              <a:rPr lang="es-AR" u="sng" dirty="0" smtClean="0"/>
              <a:t>3) doble verificación</a:t>
            </a:r>
          </a:p>
          <a:p>
            <a:r>
              <a:rPr lang="es-AR" u="sng" dirty="0" smtClean="0"/>
              <a:t>4) listado de marginales</a:t>
            </a:r>
          </a:p>
          <a:p>
            <a:r>
              <a:rPr lang="es-AR" u="sng" dirty="0" smtClean="0"/>
              <a:t>5) Digitalización pública</a:t>
            </a:r>
          </a:p>
          <a:p>
            <a:r>
              <a:rPr lang="es-AR" b="1" dirty="0" smtClean="0"/>
              <a:t>Necesario </a:t>
            </a:r>
            <a:r>
              <a:rPr lang="es-AR" b="1" dirty="0"/>
              <a:t>acto público: certificación</a:t>
            </a:r>
          </a:p>
        </p:txBody>
      </p:sp>
    </p:spTree>
    <p:extLst>
      <p:ext uri="{BB962C8B-B14F-4D97-AF65-F5344CB8AC3E}">
        <p14:creationId xmlns:p14="http://schemas.microsoft.com/office/powerpoint/2010/main" val="118997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5939" y="619250"/>
            <a:ext cx="9429349" cy="820454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>CIRCULACION DE DOCUMENTOS NOTARIALES DIGITALES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4294967295"/>
          </p:nvPr>
        </p:nvSpPr>
        <p:spPr>
          <a:xfrm>
            <a:off x="6166420" y="1932120"/>
            <a:ext cx="5184576" cy="4551792"/>
          </a:xfrm>
        </p:spPr>
        <p:txBody>
          <a:bodyPr>
            <a:normAutofit/>
          </a:bodyPr>
          <a:lstStyle/>
          <a:p>
            <a:r>
              <a:rPr lang="es-AR" sz="2400" b="1" u="sng" dirty="0"/>
              <a:t>REPOSITORIO </a:t>
            </a:r>
            <a:r>
              <a:rPr lang="es-AR" sz="2400" b="1" u="sng" dirty="0" smtClean="0"/>
              <a:t>DOCUMENTAL</a:t>
            </a:r>
          </a:p>
          <a:p>
            <a:pPr marL="0" indent="0" algn="ctr">
              <a:buNone/>
            </a:pPr>
            <a:r>
              <a:rPr lang="es-AR" sz="1999" dirty="0" smtClean="0"/>
              <a:t>(servicio)</a:t>
            </a:r>
            <a:endParaRPr lang="en-US" sz="1999" dirty="0"/>
          </a:p>
          <a:p>
            <a:r>
              <a:rPr lang="es-AR" sz="1999" b="1" dirty="0" smtClean="0"/>
              <a:t>GESTION </a:t>
            </a:r>
            <a:r>
              <a:rPr lang="es-AR" sz="1999" b="1" dirty="0"/>
              <a:t>DOCUMENTAL </a:t>
            </a:r>
            <a:r>
              <a:rPr lang="es-AR" sz="1999" b="1" dirty="0" smtClean="0"/>
              <a:t>ELECTRONICA</a:t>
            </a:r>
            <a:endParaRPr lang="es-AR" sz="1999" u="sng" dirty="0"/>
          </a:p>
          <a:p>
            <a:r>
              <a:rPr lang="es-AR" sz="1999" dirty="0"/>
              <a:t>COLEGIOS DE ESCRIBANOS</a:t>
            </a:r>
            <a:r>
              <a:rPr lang="es-AR" sz="1999" dirty="0" smtClean="0"/>
              <a:t>:</a:t>
            </a:r>
          </a:p>
          <a:p>
            <a:r>
              <a:rPr lang="es-AR" sz="1999" dirty="0" err="1" smtClean="0"/>
              <a:t>verifcación</a:t>
            </a:r>
            <a:r>
              <a:rPr lang="es-AR" sz="1999" dirty="0" smtClean="0"/>
              <a:t> en plataformas notariales:</a:t>
            </a:r>
          </a:p>
          <a:p>
            <a:r>
              <a:rPr lang="es-AR" sz="1999" dirty="0" smtClean="0"/>
              <a:t>listado de anotaciones marginales</a:t>
            </a:r>
          </a:p>
          <a:p>
            <a:r>
              <a:rPr lang="es-AR" sz="1999" dirty="0" smtClean="0"/>
              <a:t>acceso restringido a contenido y público a verificación de continente (folio digital)</a:t>
            </a:r>
          </a:p>
          <a:p>
            <a:r>
              <a:rPr lang="es-AR" sz="1999" b="1" dirty="0" smtClean="0"/>
              <a:t>TITULOS PUBLICOS DIGITALES DESMATERIALIZADOS</a:t>
            </a:r>
          </a:p>
          <a:p>
            <a:endParaRPr lang="en-US" sz="1999" dirty="0" smtClean="0"/>
          </a:p>
          <a:p>
            <a:endParaRPr lang="es-AR" sz="1999" dirty="0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4294967295"/>
          </p:nvPr>
        </p:nvSpPr>
        <p:spPr>
          <a:xfrm>
            <a:off x="1269876" y="1932120"/>
            <a:ext cx="4532805" cy="4665232"/>
          </a:xfrm>
        </p:spPr>
        <p:txBody>
          <a:bodyPr/>
          <a:lstStyle/>
          <a:p>
            <a:r>
              <a:rPr lang="es-AR" sz="2400" b="1" u="sng" dirty="0" smtClean="0"/>
              <a:t>FOLIO NOTARIAL DIGITAL</a:t>
            </a:r>
          </a:p>
          <a:p>
            <a:r>
              <a:rPr lang="es-AR" sz="1999" b="1" dirty="0" smtClean="0"/>
              <a:t> </a:t>
            </a:r>
          </a:p>
          <a:p>
            <a:r>
              <a:rPr lang="es-AR" sz="1999" b="1" dirty="0" smtClean="0"/>
              <a:t>FIRMA </a:t>
            </a:r>
            <a:r>
              <a:rPr lang="es-AR" sz="1999" b="1" dirty="0" smtClean="0"/>
              <a:t>DIGITAL</a:t>
            </a:r>
          </a:p>
          <a:p>
            <a:r>
              <a:rPr lang="es-AR" sz="1999" b="1" dirty="0" smtClean="0"/>
              <a:t> </a:t>
            </a:r>
            <a:r>
              <a:rPr lang="es-AR" sz="1999" b="1" dirty="0" smtClean="0"/>
              <a:t>VALIDACION AUTOMATICA</a:t>
            </a:r>
          </a:p>
          <a:p>
            <a:r>
              <a:rPr lang="es-AR" sz="1999" dirty="0" smtClean="0"/>
              <a:t>ACCION </a:t>
            </a:r>
            <a:r>
              <a:rPr lang="es-AR" sz="1999" dirty="0"/>
              <a:t>DE CREADOR Y RECEPTOR: IMPOSICION DE </a:t>
            </a:r>
            <a:r>
              <a:rPr lang="es-AR" sz="1999" dirty="0" smtClean="0"/>
              <a:t>LEGALIDAD</a:t>
            </a:r>
          </a:p>
          <a:p>
            <a:r>
              <a:rPr lang="es-AR" sz="1999" dirty="0" smtClean="0"/>
              <a:t>Almacenado en plataforma de gestión documental electrónica</a:t>
            </a:r>
          </a:p>
          <a:p>
            <a:r>
              <a:rPr lang="es-AR" sz="1999" u="sng" dirty="0" smtClean="0"/>
              <a:t>Base para el servicio de reposición documental</a:t>
            </a:r>
          </a:p>
          <a:p>
            <a:pPr marL="0" indent="0">
              <a:buNone/>
            </a:pPr>
            <a:endParaRPr lang="es-AR" sz="1999" dirty="0"/>
          </a:p>
        </p:txBody>
      </p:sp>
    </p:spTree>
    <p:extLst>
      <p:ext uri="{BB962C8B-B14F-4D97-AF65-F5344CB8AC3E}">
        <p14:creationId xmlns:p14="http://schemas.microsoft.com/office/powerpoint/2010/main" val="67136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 smtClean="0"/>
              <a:t>CIRCULACION DE INSTRUMENTO PÚBLICO ELECTRONICO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341884" y="1937006"/>
            <a:ext cx="5328591" cy="4588338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Código de ACCESO</a:t>
            </a:r>
          </a:p>
          <a:p>
            <a:r>
              <a:rPr lang="es-AR" dirty="0" smtClean="0"/>
              <a:t>No requiere necesariamente versión impresa</a:t>
            </a:r>
          </a:p>
          <a:p>
            <a:endParaRPr lang="es-AR" dirty="0" smtClean="0"/>
          </a:p>
          <a:p>
            <a:r>
              <a:rPr lang="es-AR" dirty="0" smtClean="0"/>
              <a:t>Código </a:t>
            </a:r>
            <a:r>
              <a:rPr lang="es-AR" dirty="0" smtClean="0"/>
              <a:t>inserto en documento que </a:t>
            </a:r>
            <a:r>
              <a:rPr lang="es-AR" dirty="0" err="1" smtClean="0"/>
              <a:t>reenvie</a:t>
            </a:r>
            <a:r>
              <a:rPr lang="es-AR" dirty="0" smtClean="0"/>
              <a:t> a repositorio</a:t>
            </a:r>
          </a:p>
          <a:p>
            <a:endParaRPr lang="es-AR" dirty="0" smtClean="0"/>
          </a:p>
          <a:p>
            <a:r>
              <a:rPr lang="es-AR" dirty="0" smtClean="0"/>
              <a:t>Instrumento en papel, con certificación o legalización electrónica (código impreso)</a:t>
            </a:r>
          </a:p>
          <a:p>
            <a:r>
              <a:rPr lang="es-AR" b="1" dirty="0" smtClean="0"/>
              <a:t>convivencia soporte papel y electrónico</a:t>
            </a:r>
          </a:p>
          <a:p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86500" y="1885172"/>
            <a:ext cx="4489737" cy="4640172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CIRCULACION</a:t>
            </a:r>
          </a:p>
          <a:p>
            <a:r>
              <a:rPr lang="es-AR" dirty="0" smtClean="0"/>
              <a:t>Validación de gestación</a:t>
            </a:r>
          </a:p>
          <a:p>
            <a:endParaRPr lang="es-AR" dirty="0" smtClean="0"/>
          </a:p>
          <a:p>
            <a:r>
              <a:rPr lang="es-AR" dirty="0" smtClean="0"/>
              <a:t>Verificación contra REPOSITORIO (“listado”)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Información actualizada</a:t>
            </a:r>
          </a:p>
          <a:p>
            <a:endParaRPr lang="es-AR" dirty="0" smtClean="0"/>
          </a:p>
          <a:p>
            <a:r>
              <a:rPr lang="es-AR" b="1" dirty="0"/>
              <a:t>M</a:t>
            </a:r>
            <a:r>
              <a:rPr lang="es-AR" b="1" dirty="0" smtClean="0"/>
              <a:t>ódulo público de verificación de documentos notariales digitales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18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1964" y="404664"/>
            <a:ext cx="9782801" cy="1239837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/>
              <a:t>INSTRUMENTO PUBLICO DIGITAL</a:t>
            </a:r>
            <a:br>
              <a:rPr lang="es-AR" b="1" dirty="0" smtClean="0"/>
            </a:br>
            <a:r>
              <a:rPr lang="es-AR" b="1" dirty="0" smtClean="0"/>
              <a:t>(Desmaterializado)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269875" y="2420888"/>
            <a:ext cx="5328593" cy="4104456"/>
          </a:xfrm>
        </p:spPr>
        <p:txBody>
          <a:bodyPr>
            <a:normAutofit fontScale="77500" lnSpcReduction="20000"/>
          </a:bodyPr>
          <a:lstStyle/>
          <a:p>
            <a:r>
              <a:rPr lang="es-AR" b="1" dirty="0" smtClean="0"/>
              <a:t>ACTIVIDAD DEL GESTANTE</a:t>
            </a:r>
          </a:p>
          <a:p>
            <a:r>
              <a:rPr lang="es-AR" b="1" dirty="0" smtClean="0"/>
              <a:t>Generación </a:t>
            </a:r>
            <a:r>
              <a:rPr lang="es-AR" dirty="0" smtClean="0"/>
              <a:t>con certificado de firma encriptada</a:t>
            </a:r>
          </a:p>
          <a:p>
            <a:r>
              <a:rPr lang="es-AR" dirty="0" smtClean="0"/>
              <a:t>Almacenamiento electrónico</a:t>
            </a:r>
          </a:p>
          <a:p>
            <a:r>
              <a:rPr lang="es-AR" b="1" dirty="0" smtClean="0"/>
              <a:t>REPOSITORIO</a:t>
            </a:r>
            <a:r>
              <a:rPr lang="es-AR" dirty="0" smtClean="0"/>
              <a:t> de acceso a originales</a:t>
            </a:r>
          </a:p>
          <a:p>
            <a:r>
              <a:rPr lang="es-AR" dirty="0" smtClean="0"/>
              <a:t>Relación de nuevos documentos</a:t>
            </a:r>
          </a:p>
          <a:p>
            <a:r>
              <a:rPr lang="es-AR" b="1" dirty="0" smtClean="0"/>
              <a:t>Administrador con funciones públicas</a:t>
            </a:r>
          </a:p>
          <a:p>
            <a:endParaRPr lang="es-AR" b="1" dirty="0" smtClean="0"/>
          </a:p>
          <a:p>
            <a:pPr algn="ctr"/>
            <a:r>
              <a:rPr lang="es-AR" u="sng" dirty="0" smtClean="0"/>
              <a:t>Sistemas o plataformas de gestión documental electrónica</a:t>
            </a:r>
            <a:endParaRPr lang="en-US" u="sng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030516" y="2420888"/>
            <a:ext cx="4740447" cy="4176464"/>
          </a:xfrm>
        </p:spPr>
        <p:txBody>
          <a:bodyPr>
            <a:normAutofit fontScale="77500" lnSpcReduction="20000"/>
          </a:bodyPr>
          <a:lstStyle/>
          <a:p>
            <a:r>
              <a:rPr lang="es-AR" b="1" dirty="0" smtClean="0"/>
              <a:t>ACTIVIDAD DE RECEPTOR</a:t>
            </a:r>
          </a:p>
          <a:p>
            <a:r>
              <a:rPr lang="es-AR" dirty="0" smtClean="0"/>
              <a:t>Licitud de CÓDIGO DE ACCESO</a:t>
            </a:r>
          </a:p>
          <a:p>
            <a:endParaRPr lang="es-AR" dirty="0" smtClean="0"/>
          </a:p>
          <a:p>
            <a:r>
              <a:rPr lang="es-AR" dirty="0" smtClean="0"/>
              <a:t>VALIDACION de firma digital</a:t>
            </a:r>
          </a:p>
          <a:p>
            <a:r>
              <a:rPr lang="es-AR" dirty="0" smtClean="0"/>
              <a:t>VERIFICACION de firma electrónica</a:t>
            </a:r>
          </a:p>
          <a:p>
            <a:endParaRPr lang="es-AR" dirty="0" smtClean="0"/>
          </a:p>
          <a:p>
            <a:r>
              <a:rPr lang="es-AR" dirty="0" smtClean="0"/>
              <a:t>VERIFICACION contra REPOSITORIO</a:t>
            </a:r>
          </a:p>
          <a:p>
            <a:endParaRPr lang="es-AR" dirty="0" smtClean="0"/>
          </a:p>
          <a:p>
            <a:r>
              <a:rPr lang="es-AR" b="1" dirty="0" smtClean="0"/>
              <a:t>Regeneración de original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164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1884" y="177800"/>
            <a:ext cx="10441160" cy="1234975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/>
              <a:t>DIGITALIZACION PÚBLICA y </a:t>
            </a:r>
            <a:r>
              <a:rPr lang="es-AR" b="1" dirty="0" smtClean="0"/>
              <a:t>CERTIFICACION DIGITAL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85900" y="1916832"/>
            <a:ext cx="4680520" cy="4680520"/>
          </a:xfrm>
        </p:spPr>
        <p:txBody>
          <a:bodyPr>
            <a:normAutofit lnSpcReduction="10000"/>
          </a:bodyPr>
          <a:lstStyle/>
          <a:p>
            <a:r>
              <a:rPr lang="es-AR" b="1" u="sng" dirty="0" smtClean="0"/>
              <a:t>CERTICADO DIGITAL NOTARIAL</a:t>
            </a:r>
          </a:p>
          <a:p>
            <a:endParaRPr lang="en-US" u="sng" dirty="0" smtClean="0"/>
          </a:p>
          <a:p>
            <a:r>
              <a:rPr lang="es-AR" dirty="0" smtClean="0"/>
              <a:t>Certeza de congruencia de dato digital y realidad física</a:t>
            </a:r>
          </a:p>
          <a:p>
            <a:r>
              <a:rPr lang="es-AR" dirty="0" smtClean="0"/>
              <a:t>Acceso a la justicia y administración de documentos en soporte papel y personas</a:t>
            </a:r>
          </a:p>
          <a:p>
            <a:r>
              <a:rPr lang="es-AR" dirty="0" smtClean="0"/>
              <a:t>Supera brecha digital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26460" y="1844824"/>
            <a:ext cx="5184576" cy="4752528"/>
          </a:xfrm>
        </p:spPr>
        <p:txBody>
          <a:bodyPr>
            <a:normAutofit lnSpcReduction="10000"/>
          </a:bodyPr>
          <a:lstStyle/>
          <a:p>
            <a:r>
              <a:rPr lang="es-AR" b="1" u="sng" dirty="0" smtClean="0"/>
              <a:t>CERTIFICACION NOTARIAL DIGITAL de FIRMA ELECTRONICA y OLOGRAFA DIGITALIZADA</a:t>
            </a:r>
          </a:p>
          <a:p>
            <a:endParaRPr lang="es-AR" u="sng" dirty="0" smtClean="0"/>
          </a:p>
          <a:p>
            <a:r>
              <a:rPr lang="es-AR" dirty="0" smtClean="0"/>
              <a:t>Eficacia </a:t>
            </a:r>
            <a:r>
              <a:rPr lang="es-AR" i="1" dirty="0" smtClean="0"/>
              <a:t>ex ante </a:t>
            </a:r>
            <a:r>
              <a:rPr lang="es-AR" dirty="0" smtClean="0"/>
              <a:t>de instrumentos con todo tipo de firmas electrónica</a:t>
            </a:r>
          </a:p>
          <a:p>
            <a:r>
              <a:rPr lang="es-AR" dirty="0" smtClean="0"/>
              <a:t>Acto público evita demostración posterior</a:t>
            </a:r>
          </a:p>
          <a:p>
            <a:r>
              <a:rPr lang="es-AR" dirty="0" smtClean="0"/>
              <a:t>Prevención de conflictos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4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946944"/>
          </a:xfrm>
        </p:spPr>
        <p:txBody>
          <a:bodyPr/>
          <a:lstStyle/>
          <a:p>
            <a:pPr algn="ctr"/>
            <a:r>
              <a:rPr lang="es-AR" b="1" dirty="0" smtClean="0"/>
              <a:t>PUBLICIDAD NOTRIAL ELECTRONICA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86500" y="1786508"/>
            <a:ext cx="4824537" cy="4738835"/>
          </a:xfrm>
        </p:spPr>
        <p:txBody>
          <a:bodyPr>
            <a:normAutofit fontScale="85000" lnSpcReduction="20000"/>
          </a:bodyPr>
          <a:lstStyle/>
          <a:p>
            <a:r>
              <a:rPr lang="es-AR" b="1" dirty="0" smtClean="0"/>
              <a:t>NOTAS MARGINALES DIGITALES</a:t>
            </a:r>
          </a:p>
          <a:p>
            <a:endParaRPr lang="es-AR" dirty="0" smtClean="0"/>
          </a:p>
          <a:p>
            <a:r>
              <a:rPr lang="es-AR" dirty="0" smtClean="0"/>
              <a:t> Nuevo DND – relacionado al anotado – </a:t>
            </a:r>
            <a:r>
              <a:rPr lang="es-AR" u="sng" dirty="0" smtClean="0"/>
              <a:t>REPOSITORIO</a:t>
            </a:r>
          </a:p>
          <a:p>
            <a:r>
              <a:rPr lang="es-AR" dirty="0" smtClean="0"/>
              <a:t>Información al Verificar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Registro de:</a:t>
            </a:r>
          </a:p>
          <a:p>
            <a:pPr marL="0" indent="0">
              <a:buNone/>
            </a:pPr>
            <a:r>
              <a:rPr lang="es-AR" dirty="0" smtClean="0"/>
              <a:t>Correcciones o aclaraciones</a:t>
            </a:r>
          </a:p>
          <a:p>
            <a:pPr marL="0" indent="0">
              <a:buNone/>
            </a:pPr>
            <a:r>
              <a:rPr lang="es-AR" dirty="0" smtClean="0"/>
              <a:t>actos otorgados relacionado</a:t>
            </a:r>
          </a:p>
          <a:p>
            <a:pPr marL="0" indent="0">
              <a:buNone/>
            </a:pPr>
            <a:r>
              <a:rPr lang="es-AR" dirty="0" smtClean="0"/>
              <a:t>revocaciones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85900" y="1786509"/>
            <a:ext cx="5040560" cy="4464496"/>
          </a:xfrm>
        </p:spPr>
        <p:txBody>
          <a:bodyPr>
            <a:normAutofit fontScale="85000" lnSpcReduction="20000"/>
          </a:bodyPr>
          <a:lstStyle/>
          <a:p>
            <a:r>
              <a:rPr lang="es-AR" b="1" dirty="0" smtClean="0"/>
              <a:t>TÍTULOS DESMATERIALIZADOS</a:t>
            </a:r>
          </a:p>
          <a:p>
            <a:pPr marL="0" indent="0">
              <a:buNone/>
            </a:pPr>
            <a:endParaRPr lang="es-AR" b="1" dirty="0" smtClean="0"/>
          </a:p>
          <a:p>
            <a:r>
              <a:rPr lang="es-AR" dirty="0" smtClean="0"/>
              <a:t>Dejó </a:t>
            </a:r>
            <a:r>
              <a:rPr lang="es-AR" dirty="0"/>
              <a:t>de ser inmueble por </a:t>
            </a:r>
            <a:r>
              <a:rPr lang="es-AR" dirty="0" smtClean="0"/>
              <a:t>representación (</a:t>
            </a:r>
            <a:r>
              <a:rPr lang="es-AR" dirty="0" err="1" smtClean="0"/>
              <a:t>traditio</a:t>
            </a:r>
            <a:r>
              <a:rPr lang="es-AR" dirty="0" smtClean="0"/>
              <a:t> </a:t>
            </a:r>
            <a:r>
              <a:rPr lang="es-AR" dirty="0" err="1" smtClean="0"/>
              <a:t>chartae</a:t>
            </a:r>
            <a:r>
              <a:rPr lang="es-AR" dirty="0" smtClean="0"/>
              <a:t>)</a:t>
            </a: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Asientos en registros electrónicos especiales (</a:t>
            </a:r>
            <a:r>
              <a:rPr lang="es-AR" u="sng" dirty="0" smtClean="0"/>
              <a:t>REPOSITORIO</a:t>
            </a:r>
            <a:r>
              <a:rPr lang="es-AR" dirty="0" smtClean="0"/>
              <a:t>)</a:t>
            </a:r>
          </a:p>
          <a:p>
            <a:endParaRPr lang="es-AR" dirty="0" smtClean="0"/>
          </a:p>
          <a:p>
            <a:r>
              <a:rPr lang="es-AR" dirty="0" smtClean="0"/>
              <a:t>Administración: Colegio</a:t>
            </a:r>
          </a:p>
          <a:p>
            <a:r>
              <a:rPr lang="es-AR" dirty="0" smtClean="0"/>
              <a:t>Informa competencia del </a:t>
            </a:r>
            <a:r>
              <a:rPr lang="es-AR" dirty="0" err="1" smtClean="0"/>
              <a:t>firmannte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1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3852" y="1772816"/>
            <a:ext cx="10585176" cy="151216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/>
              <a:t>DOCUMENTACION HABILITANTE EN SOPORTE ELETRONICO</a:t>
            </a:r>
            <a:endParaRPr lang="es-ES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algn="ctr" rtl="0"/>
            <a:r>
              <a:rPr lang="es-ES" dirty="0" smtClean="0"/>
              <a:t>Documentos Notariales Digitales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616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9875" y="116633"/>
            <a:ext cx="10513169" cy="1078827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>El notariado </a:t>
            </a:r>
            <a:r>
              <a:rPr lang="es-AR" b="1" dirty="0" smtClean="0"/>
              <a:t>ante</a:t>
            </a:r>
            <a:r>
              <a:rPr lang="es-AR" b="1" dirty="0" smtClean="0"/>
              <a:t> </a:t>
            </a:r>
            <a:r>
              <a:rPr lang="es-AR" b="1" dirty="0" smtClean="0"/>
              <a:t>los documentos habilitantes electrónicos</a:t>
            </a:r>
            <a:endParaRPr lang="en-US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731016" y="1495329"/>
            <a:ext cx="3298117" cy="576112"/>
          </a:xfrm>
        </p:spPr>
        <p:txBody>
          <a:bodyPr/>
          <a:lstStyle/>
          <a:p>
            <a:r>
              <a:rPr lang="es-AR" sz="1999" b="1" dirty="0"/>
              <a:t>ROL ACTIVO</a:t>
            </a:r>
            <a:endParaRPr lang="en-US" sz="1999" b="1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half" idx="15"/>
          </p:nvPr>
        </p:nvSpPr>
        <p:spPr>
          <a:xfrm>
            <a:off x="1269875" y="2447892"/>
            <a:ext cx="2941777" cy="4146047"/>
          </a:xfrm>
        </p:spPr>
        <p:txBody>
          <a:bodyPr>
            <a:normAutofit/>
          </a:bodyPr>
          <a:lstStyle/>
          <a:p>
            <a:pPr algn="l"/>
            <a:r>
              <a:rPr lang="es-AR" sz="1799" dirty="0"/>
              <a:t>1.- </a:t>
            </a:r>
            <a:r>
              <a:rPr lang="es-AR" sz="1799" b="1" dirty="0"/>
              <a:t>Ejecutar funciones </a:t>
            </a:r>
            <a:r>
              <a:rPr lang="es-AR" sz="1799" dirty="0"/>
              <a:t>para visualizar documento EN FORMA </a:t>
            </a:r>
            <a:r>
              <a:rPr lang="es-AR" sz="1799" dirty="0" smtClean="0"/>
              <a:t>ESCRITA</a:t>
            </a:r>
            <a:endParaRPr lang="es-AR" sz="1799" dirty="0"/>
          </a:p>
          <a:p>
            <a:pPr algn="l"/>
            <a:r>
              <a:rPr lang="es-AR" sz="1799" dirty="0"/>
              <a:t>2.- </a:t>
            </a:r>
            <a:r>
              <a:rPr lang="es-AR" sz="1799" b="1" dirty="0"/>
              <a:t>E</a:t>
            </a:r>
            <a:r>
              <a:rPr lang="es-AR" sz="1799" b="1" dirty="0" smtClean="0"/>
              <a:t>jecutar funciones </a:t>
            </a:r>
            <a:r>
              <a:rPr lang="es-AR" sz="1799" dirty="0" smtClean="0"/>
              <a:t>de validación automática o verificación de metadatos en sitio publico web del emisor</a:t>
            </a:r>
          </a:p>
          <a:p>
            <a:pPr algn="l"/>
            <a:r>
              <a:rPr lang="es-AR" sz="1799" dirty="0" smtClean="0"/>
              <a:t>3.- </a:t>
            </a:r>
            <a:r>
              <a:rPr lang="es-AR" sz="1799" b="1" dirty="0" smtClean="0"/>
              <a:t>Importa regenerar el documento</a:t>
            </a:r>
          </a:p>
          <a:p>
            <a:pPr algn="l"/>
            <a:r>
              <a:rPr lang="es-AR" sz="1799" dirty="0" smtClean="0"/>
              <a:t>4</a:t>
            </a:r>
            <a:r>
              <a:rPr lang="es-AR" sz="1799" dirty="0"/>
              <a:t>.- DESCARGA: documentos </a:t>
            </a:r>
            <a:r>
              <a:rPr lang="es-AR" sz="1799" dirty="0" smtClean="0"/>
              <a:t>con de </a:t>
            </a:r>
            <a:r>
              <a:rPr lang="es-AR" sz="1799" dirty="0"/>
              <a:t>datos de </a:t>
            </a:r>
            <a:r>
              <a:rPr lang="es-AR" sz="1799" dirty="0" smtClean="0"/>
              <a:t>validación incluidos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452018" y="1593239"/>
            <a:ext cx="3290664" cy="951409"/>
          </a:xfrm>
        </p:spPr>
        <p:txBody>
          <a:bodyPr/>
          <a:lstStyle/>
          <a:p>
            <a:r>
              <a:rPr lang="es-AR" sz="1999" b="1" dirty="0"/>
              <a:t>VISTA </a:t>
            </a:r>
            <a:r>
              <a:rPr lang="es-AR" sz="1999" b="1" dirty="0" smtClean="0"/>
              <a:t>IMPRIMIBLE: INHABILITACION </a:t>
            </a:r>
            <a:r>
              <a:rPr lang="es-AR" sz="1999" b="1" dirty="0"/>
              <a:t>DE METADATOS</a:t>
            </a:r>
            <a:endParaRPr lang="en-US" sz="1999" b="1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half" idx="16"/>
          </p:nvPr>
        </p:nvSpPr>
        <p:spPr>
          <a:xfrm>
            <a:off x="4582244" y="2942427"/>
            <a:ext cx="3857593" cy="3651512"/>
          </a:xfrm>
        </p:spPr>
        <p:txBody>
          <a:bodyPr>
            <a:normAutofit/>
          </a:bodyPr>
          <a:lstStyle/>
          <a:p>
            <a:pPr algn="l"/>
            <a:r>
              <a:rPr lang="es-AR" sz="1799" dirty="0"/>
              <a:t>1.- IMPRESIÓN “ROMPE” FIRMA DIGITAL</a:t>
            </a:r>
          </a:p>
          <a:p>
            <a:pPr algn="l"/>
            <a:r>
              <a:rPr lang="es-AR" sz="1799" dirty="0"/>
              <a:t>2.- SUPRIME FUNCION DE ACCESO A METADATOS</a:t>
            </a:r>
          </a:p>
          <a:p>
            <a:pPr algn="l"/>
            <a:r>
              <a:rPr lang="es-AR" sz="1799" dirty="0" smtClean="0"/>
              <a:t>3.- </a:t>
            </a:r>
            <a:r>
              <a:rPr lang="es-AR" sz="1799" dirty="0"/>
              <a:t>SATISFACCION DE CERTEZA DE CONTENIDO POR ACION DE </a:t>
            </a:r>
            <a:r>
              <a:rPr lang="es-AR" sz="1799" dirty="0" smtClean="0"/>
              <a:t>NOTARIO/A</a:t>
            </a:r>
          </a:p>
          <a:p>
            <a:pPr algn="l"/>
            <a:endParaRPr lang="es-AR" sz="1799" dirty="0" smtClean="0"/>
          </a:p>
          <a:p>
            <a:pPr algn="l"/>
            <a:r>
              <a:rPr lang="es-AR" sz="1799" u="sng" dirty="0" smtClean="0"/>
              <a:t>Satisfacción de original de diversas vista como “fenómeno” humano </a:t>
            </a:r>
            <a:endParaRPr lang="es-AR" sz="1799" u="sng" dirty="0"/>
          </a:p>
          <a:p>
            <a:pPr algn="l"/>
            <a:endParaRPr lang="en-US" sz="1799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3"/>
          </p:nvPr>
        </p:nvSpPr>
        <p:spPr>
          <a:xfrm>
            <a:off x="8245848" y="1395221"/>
            <a:ext cx="3304067" cy="1070647"/>
          </a:xfrm>
        </p:spPr>
        <p:txBody>
          <a:bodyPr/>
          <a:lstStyle/>
          <a:p>
            <a:r>
              <a:rPr lang="es-AR" sz="1999" b="1" dirty="0"/>
              <a:t>MÚLTIPLES REGISTROS ELECTRÓNICOS DE IGUAL VALOR</a:t>
            </a:r>
            <a:endParaRPr lang="en-US" sz="1999" b="1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half" idx="17"/>
          </p:nvPr>
        </p:nvSpPr>
        <p:spPr>
          <a:xfrm>
            <a:off x="8624518" y="2943482"/>
            <a:ext cx="2973334" cy="3502715"/>
          </a:xfrm>
        </p:spPr>
        <p:txBody>
          <a:bodyPr>
            <a:normAutofit/>
          </a:bodyPr>
          <a:lstStyle/>
          <a:p>
            <a:pPr algn="l"/>
            <a:r>
              <a:rPr lang="es-AR" sz="1799" dirty="0"/>
              <a:t>1.- Abandona </a:t>
            </a:r>
            <a:r>
              <a:rPr lang="es-AR" sz="1799" dirty="0" err="1"/>
              <a:t>ppio</a:t>
            </a:r>
            <a:r>
              <a:rPr lang="es-AR" sz="1799" dirty="0"/>
              <a:t>. De centralización </a:t>
            </a:r>
            <a:r>
              <a:rPr lang="es-AR" sz="1799" dirty="0" smtClean="0"/>
              <a:t>documental</a:t>
            </a:r>
          </a:p>
          <a:p>
            <a:pPr algn="l"/>
            <a:endParaRPr lang="es-AR" sz="1799" dirty="0"/>
          </a:p>
          <a:p>
            <a:pPr algn="l"/>
            <a:r>
              <a:rPr lang="es-AR" sz="1799" dirty="0"/>
              <a:t>2.- Abandona </a:t>
            </a:r>
            <a:r>
              <a:rPr lang="es-AR" sz="1799" dirty="0" smtClean="0"/>
              <a:t>concepto que </a:t>
            </a:r>
            <a:r>
              <a:rPr lang="es-AR" sz="1799" dirty="0"/>
              <a:t>lo reservado </a:t>
            </a:r>
            <a:r>
              <a:rPr lang="es-AR" sz="1799" dirty="0" smtClean="0"/>
              <a:t>es </a:t>
            </a:r>
            <a:r>
              <a:rPr lang="es-AR" sz="1799" dirty="0"/>
              <a:t>de mayor valor </a:t>
            </a:r>
            <a:r>
              <a:rPr lang="es-AR" sz="1799" dirty="0" smtClean="0"/>
              <a:t>legal</a:t>
            </a:r>
          </a:p>
          <a:p>
            <a:pPr algn="l"/>
            <a:endParaRPr lang="es-AR" sz="1799" dirty="0"/>
          </a:p>
          <a:p>
            <a:pPr algn="l"/>
            <a:r>
              <a:rPr lang="es-AR" sz="1799" dirty="0"/>
              <a:t>3.-ABANDONA EXPTE. LINEAL, UNICO Y FIJO</a:t>
            </a:r>
          </a:p>
          <a:p>
            <a:pPr algn="l"/>
            <a:endParaRPr lang="es-AR" sz="1799" dirty="0"/>
          </a:p>
          <a:p>
            <a:pPr algn="l"/>
            <a:endParaRPr lang="en-US" sz="1799" dirty="0"/>
          </a:p>
        </p:txBody>
      </p:sp>
    </p:spTree>
    <p:extLst>
      <p:ext uri="{BB962C8B-B14F-4D97-AF65-F5344CB8AC3E}">
        <p14:creationId xmlns:p14="http://schemas.microsoft.com/office/powerpoint/2010/main" val="2622966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3852" y="1772816"/>
            <a:ext cx="10585176" cy="151216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/>
              <a:t>FORMA, FUNCION PUBLICA Y JUSTICIA PREVENTIVA</a:t>
            </a:r>
            <a:endParaRPr lang="es-ES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algn="ctr" rtl="0"/>
            <a:r>
              <a:rPr lang="es-ES" dirty="0" smtClean="0"/>
              <a:t>Documentos Notariales Digitales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793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72B84-4F5D-4261-B5C7-D786B841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70" y="232609"/>
            <a:ext cx="11367403" cy="1324184"/>
          </a:xfrm>
        </p:spPr>
        <p:txBody>
          <a:bodyPr>
            <a:normAutofit/>
          </a:bodyPr>
          <a:lstStyle/>
          <a:p>
            <a:pPr algn="ctr"/>
            <a:r>
              <a:rPr lang="es-AR" b="1" dirty="0">
                <a:solidFill>
                  <a:schemeClr val="tx1"/>
                </a:solidFill>
              </a:rPr>
              <a:t>Documento público notarial digital</a:t>
            </a:r>
            <a:br>
              <a:rPr lang="es-AR" b="1" dirty="0">
                <a:solidFill>
                  <a:schemeClr val="tx1"/>
                </a:solidFill>
              </a:rPr>
            </a:br>
            <a:r>
              <a:rPr lang="es-AR" b="1" dirty="0">
                <a:solidFill>
                  <a:schemeClr val="tx1"/>
                </a:solidFill>
              </a:rPr>
              <a:t>FORMA JURIDICA: JUSTICIA PREVENTIVA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476391-9A07-4F97-A91A-E8E606AF9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3892" y="2132855"/>
            <a:ext cx="4820211" cy="4384097"/>
          </a:xfrm>
        </p:spPr>
        <p:txBody>
          <a:bodyPr>
            <a:normAutofit/>
          </a:bodyPr>
          <a:lstStyle/>
          <a:p>
            <a:r>
              <a:rPr lang="es-AR" sz="1999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 PUBLICO</a:t>
            </a:r>
            <a:endParaRPr lang="es-AR" sz="1999" b="1" dirty="0"/>
          </a:p>
          <a:p>
            <a:r>
              <a:rPr lang="es-AR" sz="1999" u="sng" dirty="0"/>
              <a:t>Proceso de valoración y control de legalidad y </a:t>
            </a:r>
            <a:r>
              <a:rPr lang="es-AR" sz="1999" u="sng" dirty="0" smtClean="0"/>
              <a:t>legitimación, </a:t>
            </a:r>
          </a:p>
          <a:p>
            <a:r>
              <a:rPr lang="es-AR" sz="1999" u="sng" dirty="0" smtClean="0"/>
              <a:t>se </a:t>
            </a:r>
            <a:r>
              <a:rPr lang="es-AR" sz="1999" u="sng" dirty="0"/>
              <a:t>agrega al acto jurídico</a:t>
            </a:r>
          </a:p>
          <a:p>
            <a:r>
              <a:rPr lang="es-AR" sz="1999" dirty="0"/>
              <a:t>imparcialidad</a:t>
            </a:r>
          </a:p>
          <a:p>
            <a:r>
              <a:rPr lang="es-AR" sz="1999" dirty="0"/>
              <a:t>Asegura dato del mundo real que pasa al digital</a:t>
            </a:r>
          </a:p>
          <a:p>
            <a:pPr marL="0" indent="0">
              <a:buNone/>
            </a:pPr>
            <a:endParaRPr lang="es-AR" sz="1999" dirty="0"/>
          </a:p>
          <a:p>
            <a:r>
              <a:rPr lang="es-AR" sz="1999" dirty="0"/>
              <a:t>Justicia preventiva</a:t>
            </a:r>
          </a:p>
          <a:p>
            <a:r>
              <a:rPr lang="es-AR" sz="1999" dirty="0"/>
              <a:t>Actos con trascendencia jurídica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3BD8EAF-82A5-44CC-9B13-B4029BCD0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6500" y="2043846"/>
            <a:ext cx="4464342" cy="4473107"/>
          </a:xfrm>
        </p:spPr>
        <p:txBody>
          <a:bodyPr>
            <a:normAutofit/>
          </a:bodyPr>
          <a:lstStyle/>
          <a:p>
            <a:r>
              <a:rPr lang="es-AR" sz="1999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 PUBLICO DIGITAL</a:t>
            </a:r>
            <a:endParaRPr lang="es-AR" sz="1999" b="1" dirty="0"/>
          </a:p>
          <a:p>
            <a:r>
              <a:rPr lang="es-AR" sz="1999" u="sng" dirty="0"/>
              <a:t>Proceso informático de representación electrónica del proceso valorativo de la persona (oficial público</a:t>
            </a:r>
            <a:r>
              <a:rPr lang="es-AR" sz="1999" u="sng" dirty="0" smtClean="0"/>
              <a:t>)</a:t>
            </a:r>
          </a:p>
          <a:p>
            <a:endParaRPr lang="es-AR" sz="1999" u="sng" dirty="0"/>
          </a:p>
          <a:p>
            <a:r>
              <a:rPr lang="es-AR" sz="1999" dirty="0"/>
              <a:t>Firma digital del autor imparcial</a:t>
            </a:r>
          </a:p>
          <a:p>
            <a:r>
              <a:rPr lang="es-AR" sz="1999" dirty="0" err="1"/>
              <a:t>Incólumne</a:t>
            </a:r>
            <a:endParaRPr lang="es-AR" sz="1999" dirty="0"/>
          </a:p>
          <a:p>
            <a:r>
              <a:rPr lang="es-AR" sz="1999" dirty="0"/>
              <a:t>Prueba, eficacia, ejecutoriedad</a:t>
            </a:r>
          </a:p>
          <a:p>
            <a:pPr marL="0" indent="0">
              <a:buNone/>
            </a:pPr>
            <a:endParaRPr lang="es-AR" sz="1999" dirty="0"/>
          </a:p>
          <a:p>
            <a:endParaRPr lang="es-AR" sz="1999" dirty="0"/>
          </a:p>
        </p:txBody>
      </p:sp>
    </p:spTree>
    <p:extLst>
      <p:ext uri="{BB962C8B-B14F-4D97-AF65-F5344CB8AC3E}">
        <p14:creationId xmlns:p14="http://schemas.microsoft.com/office/powerpoint/2010/main" val="20051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41884" y="116632"/>
            <a:ext cx="9933405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INCORPORACION DE DOCUMENTOS EN SOPORTE ELECTRONICO</a:t>
            </a:r>
            <a:endParaRPr lang="en-US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039632" y="1916733"/>
            <a:ext cx="3298117" cy="576262"/>
          </a:xfrm>
        </p:spPr>
        <p:txBody>
          <a:bodyPr/>
          <a:lstStyle/>
          <a:p>
            <a:endParaRPr lang="es-ES" b="1" dirty="0" smtClean="0"/>
          </a:p>
          <a:p>
            <a:r>
              <a:rPr lang="es-ES" b="1" dirty="0" smtClean="0"/>
              <a:t>PRUEBA </a:t>
            </a:r>
            <a:r>
              <a:rPr lang="es-ES" dirty="0"/>
              <a:t>(hechos)</a:t>
            </a:r>
            <a:endParaRPr lang="es-ES" b="1" dirty="0"/>
          </a:p>
          <a:p>
            <a:endParaRPr lang="en-US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half" idx="15"/>
          </p:nvPr>
        </p:nvSpPr>
        <p:spPr>
          <a:xfrm>
            <a:off x="1269876" y="2204864"/>
            <a:ext cx="3247936" cy="4464496"/>
          </a:xfrm>
        </p:spPr>
        <p:txBody>
          <a:bodyPr>
            <a:noAutofit/>
          </a:bodyPr>
          <a:lstStyle/>
          <a:p>
            <a:r>
              <a:rPr lang="es-ES" sz="2400" dirty="0"/>
              <a:t>En soporte electrónico firmado o no firmado</a:t>
            </a:r>
          </a:p>
          <a:p>
            <a:endParaRPr lang="es-ES" sz="2400" dirty="0"/>
          </a:p>
          <a:p>
            <a:r>
              <a:rPr lang="es-ES" sz="2400" dirty="0"/>
              <a:t>Aprecia organismo receptor</a:t>
            </a:r>
          </a:p>
          <a:p>
            <a:r>
              <a:rPr lang="es-ES" sz="2400" dirty="0"/>
              <a:t>Mera firma electrónica</a:t>
            </a:r>
          </a:p>
          <a:p>
            <a:endParaRPr lang="es-ES" sz="2400" dirty="0"/>
          </a:p>
          <a:p>
            <a:r>
              <a:rPr lang="es-ES" sz="2400" dirty="0"/>
              <a:t>Digitalización privada: no asegura certeza del dato</a:t>
            </a:r>
          </a:p>
          <a:p>
            <a:endParaRPr lang="en-US" sz="2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>
          <a:xfrm>
            <a:off x="4452188" y="1889834"/>
            <a:ext cx="3290664" cy="576262"/>
          </a:xfrm>
        </p:spPr>
        <p:txBody>
          <a:bodyPr/>
          <a:lstStyle/>
          <a:p>
            <a:r>
              <a:rPr lang="es-AR" b="1" dirty="0"/>
              <a:t>PETICION </a:t>
            </a:r>
            <a:r>
              <a:rPr lang="es-AR" dirty="0"/>
              <a:t>(actos)</a:t>
            </a:r>
          </a:p>
          <a:p>
            <a:endParaRPr lang="en-US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half" idx="16"/>
          </p:nvPr>
        </p:nvSpPr>
        <p:spPr>
          <a:xfrm>
            <a:off x="4942285" y="2276872"/>
            <a:ext cx="2664296" cy="4392488"/>
          </a:xfrm>
        </p:spPr>
        <p:txBody>
          <a:bodyPr>
            <a:normAutofit/>
          </a:bodyPr>
          <a:lstStyle/>
          <a:p>
            <a:r>
              <a:rPr lang="es-AR" sz="2400" u="sng" dirty="0"/>
              <a:t>Firma digital (cualificada</a:t>
            </a:r>
            <a:r>
              <a:rPr lang="es-AR" sz="2400" u="sng" dirty="0" smtClean="0"/>
              <a:t>)</a:t>
            </a:r>
          </a:p>
          <a:p>
            <a:endParaRPr lang="en-US" sz="2400" u="sng" dirty="0"/>
          </a:p>
          <a:p>
            <a:r>
              <a:rPr lang="es-AR" sz="2400" dirty="0"/>
              <a:t>Presunción de autoría e </a:t>
            </a:r>
            <a:r>
              <a:rPr lang="es-AR" sz="2400" dirty="0" smtClean="0"/>
              <a:t>integridad</a:t>
            </a:r>
          </a:p>
          <a:p>
            <a:endParaRPr lang="es-AR" sz="2400" dirty="0"/>
          </a:p>
          <a:p>
            <a:r>
              <a:rPr lang="es-AR" sz="2400" u="sng" dirty="0"/>
              <a:t>Validación </a:t>
            </a:r>
            <a:r>
              <a:rPr lang="es-AR" sz="2400" u="sng" dirty="0" smtClean="0"/>
              <a:t>legal electrónica</a:t>
            </a:r>
            <a:endParaRPr lang="es-AR" sz="2400" u="sng" dirty="0"/>
          </a:p>
          <a:p>
            <a:endParaRPr lang="en-US" sz="2400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7866263" y="2053228"/>
            <a:ext cx="3304067" cy="378253"/>
          </a:xfrm>
        </p:spPr>
        <p:txBody>
          <a:bodyPr/>
          <a:lstStyle/>
          <a:p>
            <a:r>
              <a:rPr lang="es-AR" b="1" dirty="0"/>
              <a:t>TITULO </a:t>
            </a:r>
            <a:r>
              <a:rPr lang="es-AR" dirty="0"/>
              <a:t>(derechos)</a:t>
            </a:r>
          </a:p>
          <a:p>
            <a:endParaRPr lang="en-US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half" idx="17"/>
          </p:nvPr>
        </p:nvSpPr>
        <p:spPr>
          <a:xfrm>
            <a:off x="7971222" y="2276872"/>
            <a:ext cx="3739814" cy="4392488"/>
          </a:xfrm>
        </p:spPr>
        <p:txBody>
          <a:bodyPr/>
          <a:lstStyle/>
          <a:p>
            <a:r>
              <a:rPr lang="es-AR" sz="2400" dirty="0" smtClean="0"/>
              <a:t>Documento </a:t>
            </a:r>
            <a:r>
              <a:rPr lang="es-AR" sz="2400" dirty="0"/>
              <a:t>digital público o </a:t>
            </a:r>
            <a:r>
              <a:rPr lang="es-AR" sz="2400" dirty="0" smtClean="0"/>
              <a:t>autentico</a:t>
            </a:r>
          </a:p>
          <a:p>
            <a:endParaRPr lang="es-AR" sz="2400" dirty="0"/>
          </a:p>
          <a:p>
            <a:r>
              <a:rPr lang="es-AR" sz="2400" u="sng" dirty="0"/>
              <a:t>Intervención de funcionario público </a:t>
            </a:r>
            <a:r>
              <a:rPr lang="es-AR" sz="2400" u="sng" dirty="0" smtClean="0"/>
              <a:t>imparcial</a:t>
            </a:r>
          </a:p>
          <a:p>
            <a:endParaRPr lang="es-AR" sz="2400" dirty="0"/>
          </a:p>
          <a:p>
            <a:r>
              <a:rPr lang="es-AR" sz="2400" u="sng" dirty="0"/>
              <a:t>Digitalización pública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9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02928"/>
          </a:xfrm>
        </p:spPr>
        <p:txBody>
          <a:bodyPr/>
          <a:lstStyle/>
          <a:p>
            <a:pPr algn="ctr"/>
            <a:r>
              <a:rPr lang="es-AR" b="1" dirty="0" smtClean="0"/>
              <a:t>ACREDITACION DE PETICIONANTE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269876" y="1600200"/>
            <a:ext cx="5256584" cy="5141168"/>
          </a:xfrm>
        </p:spPr>
        <p:txBody>
          <a:bodyPr>
            <a:normAutofit fontScale="85000" lnSpcReduction="20000"/>
          </a:bodyPr>
          <a:lstStyle/>
          <a:p>
            <a:r>
              <a:rPr lang="es-AR" b="1" dirty="0" smtClean="0"/>
              <a:t>Firma </a:t>
            </a:r>
            <a:r>
              <a:rPr lang="es-AR" b="1" dirty="0" smtClean="0"/>
              <a:t>mera electrónica o avanzada</a:t>
            </a:r>
            <a:r>
              <a:rPr lang="es-AR" dirty="0" smtClean="0"/>
              <a:t>: </a:t>
            </a:r>
          </a:p>
          <a:p>
            <a:r>
              <a:rPr lang="es-AR" dirty="0" smtClean="0"/>
              <a:t>Reconocimiento por </a:t>
            </a:r>
            <a:r>
              <a:rPr lang="es-AR" dirty="0" smtClean="0"/>
              <a:t>receptor</a:t>
            </a:r>
          </a:p>
          <a:p>
            <a:r>
              <a:rPr lang="es-AR" dirty="0"/>
              <a:t>Ecosistema digital particular (organismo) -</a:t>
            </a:r>
          </a:p>
          <a:p>
            <a:endParaRPr lang="es-AR" dirty="0" smtClean="0"/>
          </a:p>
          <a:p>
            <a:r>
              <a:rPr lang="es-AR" u="sng" dirty="0" err="1" smtClean="0"/>
              <a:t>Ppio</a:t>
            </a:r>
            <a:r>
              <a:rPr lang="es-AR" u="sng" dirty="0" smtClean="0"/>
              <a:t>. de convencionalidad</a:t>
            </a:r>
            <a:r>
              <a:rPr lang="es-AR" dirty="0" smtClean="0"/>
              <a:t>: propio de </a:t>
            </a:r>
            <a:r>
              <a:rPr lang="es-AR" b="1" dirty="0" smtClean="0"/>
              <a:t>ecosistemas privados</a:t>
            </a:r>
          </a:p>
          <a:p>
            <a:r>
              <a:rPr lang="es-AR" dirty="0" smtClean="0"/>
              <a:t>Aceptación de términos y </a:t>
            </a:r>
            <a:r>
              <a:rPr lang="es-AR" dirty="0" smtClean="0"/>
              <a:t>condiciones</a:t>
            </a:r>
          </a:p>
          <a:p>
            <a:endParaRPr lang="es-AR" dirty="0" smtClean="0"/>
          </a:p>
          <a:p>
            <a:r>
              <a:rPr lang="es-AR" dirty="0" smtClean="0"/>
              <a:t>Trámites de menor jerarquía o </a:t>
            </a:r>
            <a:r>
              <a:rPr lang="es-AR" dirty="0" err="1" smtClean="0"/>
              <a:t>interfuncionaristas</a:t>
            </a:r>
            <a:r>
              <a:rPr lang="es-AR" dirty="0" smtClean="0"/>
              <a:t>:</a:t>
            </a:r>
          </a:p>
          <a:p>
            <a:r>
              <a:rPr lang="es-AR" dirty="0" smtClean="0"/>
              <a:t>Pedido de certificados o informes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102524" y="1600200"/>
            <a:ext cx="4608511" cy="4925144"/>
          </a:xfrm>
        </p:spPr>
        <p:txBody>
          <a:bodyPr>
            <a:normAutofit fontScale="85000" lnSpcReduction="20000"/>
          </a:bodyPr>
          <a:lstStyle/>
          <a:p>
            <a:r>
              <a:rPr lang="es-AR" b="1" dirty="0" smtClean="0"/>
              <a:t>Firma digital</a:t>
            </a:r>
          </a:p>
          <a:p>
            <a:r>
              <a:rPr lang="es-AR" dirty="0" smtClean="0"/>
              <a:t>Válido y eficaz en todos los ecosistemas</a:t>
            </a:r>
          </a:p>
          <a:p>
            <a:r>
              <a:rPr lang="es-AR" dirty="0" smtClean="0"/>
              <a:t>Equivalencia instrumento privado</a:t>
            </a:r>
          </a:p>
          <a:p>
            <a:endParaRPr lang="es-AR" dirty="0"/>
          </a:p>
          <a:p>
            <a:r>
              <a:rPr lang="es-AR" b="1" dirty="0" smtClean="0"/>
              <a:t>Reconocimiento de contenido en todos los ecosistemas </a:t>
            </a:r>
            <a:r>
              <a:rPr lang="es-AR" b="1" i="1" dirty="0" smtClean="0"/>
              <a:t>ex </a:t>
            </a:r>
            <a:r>
              <a:rPr lang="es-AR" b="1" i="1" dirty="0" smtClean="0"/>
              <a:t>ante:</a:t>
            </a:r>
            <a:endParaRPr lang="es-AR" b="1" dirty="0" smtClean="0"/>
          </a:p>
          <a:p>
            <a:pPr marL="0" indent="0">
              <a:buNone/>
            </a:pPr>
            <a:r>
              <a:rPr lang="es-AR" dirty="0" smtClean="0"/>
              <a:t>1) Certificación notarial </a:t>
            </a:r>
            <a:r>
              <a:rPr lang="es-AR" dirty="0" smtClean="0"/>
              <a:t>de firma o reproducción</a:t>
            </a:r>
          </a:p>
          <a:p>
            <a:pPr marL="0" indent="0">
              <a:buNone/>
            </a:pPr>
            <a:r>
              <a:rPr lang="es-AR" dirty="0" smtClean="0"/>
              <a:t>2) Acreditar </a:t>
            </a:r>
            <a:r>
              <a:rPr lang="es-AR" dirty="0" smtClean="0"/>
              <a:t>de función pública de firmante</a:t>
            </a:r>
          </a:p>
          <a:p>
            <a:endParaRPr lang="es-A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7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 smtClean="0"/>
              <a:t>PRINCIPIO DE EQUIVALENCIA FUNCIONAL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93436" y="1988840"/>
            <a:ext cx="4814586" cy="4183360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Electrónico sin firma digital</a:t>
            </a:r>
          </a:p>
          <a:p>
            <a:r>
              <a:rPr lang="es-AR" dirty="0" smtClean="0"/>
              <a:t>Con firma electrónica</a:t>
            </a:r>
          </a:p>
          <a:p>
            <a:endParaRPr lang="es-AR" dirty="0"/>
          </a:p>
          <a:p>
            <a:r>
              <a:rPr lang="es-AR" dirty="0" smtClean="0"/>
              <a:t>Con firma digital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Con firma digital certificada</a:t>
            </a:r>
          </a:p>
          <a:p>
            <a:endParaRPr lang="es-AR" dirty="0" smtClean="0"/>
          </a:p>
          <a:p>
            <a:r>
              <a:rPr lang="es-AR" dirty="0" smtClean="0"/>
              <a:t>Con firma digital de escribano público		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58507" y="1988840"/>
            <a:ext cx="4417729" cy="4183360"/>
          </a:xfrm>
        </p:spPr>
        <p:txBody>
          <a:bodyPr>
            <a:normAutofit fontScale="85000" lnSpcReduction="20000"/>
          </a:bodyPr>
          <a:lstStyle/>
          <a:p>
            <a:r>
              <a:rPr lang="es-AR" dirty="0" smtClean="0"/>
              <a:t>Instrumento particular</a:t>
            </a:r>
          </a:p>
          <a:p>
            <a:r>
              <a:rPr lang="es-AR" dirty="0" smtClean="0"/>
              <a:t>Instrumento particular o privado (ecosistema)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Instrumento privado</a:t>
            </a:r>
          </a:p>
          <a:p>
            <a:endParaRPr lang="es-AR" dirty="0" smtClean="0"/>
          </a:p>
          <a:p>
            <a:r>
              <a:rPr lang="es-AR" dirty="0" smtClean="0"/>
              <a:t>Instrumento auténtico</a:t>
            </a:r>
          </a:p>
          <a:p>
            <a:endParaRPr lang="es-AR" dirty="0" smtClean="0"/>
          </a:p>
          <a:p>
            <a:r>
              <a:rPr lang="es-AR" dirty="0" smtClean="0"/>
              <a:t>Instrumento público</a:t>
            </a:r>
          </a:p>
        </p:txBody>
      </p:sp>
    </p:spTree>
    <p:extLst>
      <p:ext uri="{BB962C8B-B14F-4D97-AF65-F5344CB8AC3E}">
        <p14:creationId xmlns:p14="http://schemas.microsoft.com/office/powerpoint/2010/main" val="395053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946944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>DOCUMENTOS DIGITAL CON FIRMA DIGITAL Y CERTIFICACION DE FIRMA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997152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FIRMA DIGITAL</a:t>
            </a:r>
          </a:p>
          <a:p>
            <a:r>
              <a:rPr lang="es-AR" dirty="0" smtClean="0"/>
              <a:t>Actuación en expediente (</a:t>
            </a:r>
            <a:r>
              <a:rPr lang="es-AR" u="sng" dirty="0" smtClean="0"/>
              <a:t>ecosistema </a:t>
            </a:r>
            <a:r>
              <a:rPr lang="es-AR" u="sng" dirty="0" smtClean="0"/>
              <a:t>digital</a:t>
            </a:r>
            <a:r>
              <a:rPr lang="es-AR" dirty="0" smtClean="0"/>
              <a:t>)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b="1" i="1" dirty="0" smtClean="0"/>
              <a:t>Apreciación posterior </a:t>
            </a:r>
            <a:r>
              <a:rPr lang="es-AR" i="1" dirty="0" smtClean="0"/>
              <a:t>final por organismo </a:t>
            </a:r>
            <a:r>
              <a:rPr lang="es-AR" i="1" dirty="0" smtClean="0"/>
              <a:t>particular </a:t>
            </a:r>
            <a:r>
              <a:rPr lang="es-AR" dirty="0" smtClean="0"/>
              <a:t>(contenido)</a:t>
            </a:r>
            <a:endParaRPr lang="es-AR" dirty="0" smtClean="0"/>
          </a:p>
          <a:p>
            <a:r>
              <a:rPr lang="es-AR" dirty="0" smtClean="0"/>
              <a:t>Eficacia de presunción legal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Carece de acto publico previo de valoración persona y presupuestos del acto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14491" y="1600200"/>
            <a:ext cx="4824537" cy="4997152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FIRMA DIGITAL CERTIFICADA</a:t>
            </a:r>
          </a:p>
          <a:p>
            <a:r>
              <a:rPr lang="es-AR" b="1" i="1" dirty="0" smtClean="0"/>
              <a:t>Acto público previo</a:t>
            </a:r>
            <a:r>
              <a:rPr lang="es-AR" i="1" dirty="0" smtClean="0"/>
              <a:t> de valoración de los sujetos y someros presupuestos del acto</a:t>
            </a:r>
          </a:p>
          <a:p>
            <a:r>
              <a:rPr lang="es-AR" dirty="0" smtClean="0"/>
              <a:t>Validez para todos los ecosistemas digitales</a:t>
            </a:r>
          </a:p>
          <a:p>
            <a:r>
              <a:rPr lang="es-AR" dirty="0" smtClean="0"/>
              <a:t>Reconocimiento de contenido</a:t>
            </a:r>
          </a:p>
          <a:p>
            <a:r>
              <a:rPr lang="es-AR" dirty="0" smtClean="0"/>
              <a:t>Funcionario imparcial</a:t>
            </a:r>
          </a:p>
          <a:p>
            <a:r>
              <a:rPr lang="es-AR" dirty="0" smtClean="0"/>
              <a:t>CERTEZA DE DATO DIGITAL</a:t>
            </a:r>
          </a:p>
          <a:p>
            <a:r>
              <a:rPr lang="es-AR" dirty="0" smtClean="0"/>
              <a:t>DOCUMENTO </a:t>
            </a:r>
            <a:r>
              <a:rPr lang="es-AR" dirty="0" smtClean="0"/>
              <a:t>AUTENTICO</a:t>
            </a:r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5900" y="1772816"/>
            <a:ext cx="8283272" cy="1512168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s-ES" dirty="0" smtClean="0"/>
              <a:t>INTERVENCION NOTARIAL EN TRAMITES DIGITALES</a:t>
            </a:r>
            <a:endParaRPr lang="es-ES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algn="ctr" rtl="0"/>
            <a:r>
              <a:rPr lang="es-ES" dirty="0" smtClean="0"/>
              <a:t>Documentos Notariales Digitales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0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2AD91-0665-4CFF-B9A3-2F5A79BAD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7" y="610334"/>
            <a:ext cx="8594429" cy="789624"/>
          </a:xfrm>
        </p:spPr>
        <p:txBody>
          <a:bodyPr>
            <a:normAutofit/>
          </a:bodyPr>
          <a:lstStyle/>
          <a:p>
            <a:pPr algn="ctr"/>
            <a:r>
              <a:rPr lang="es-AR" dirty="0"/>
              <a:t>DOCUMENTO NOTARIAL DIGITAL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AA8B86-D00B-45E8-BBF4-3DF4B51D7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1558944"/>
            <a:ext cx="9577064" cy="5110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400" dirty="0"/>
              <a:t>Especie del documento notarial:</a:t>
            </a:r>
          </a:p>
          <a:p>
            <a:pPr marL="0" indent="0">
              <a:buNone/>
            </a:pPr>
            <a:endParaRPr lang="es-AR" sz="2400" dirty="0"/>
          </a:p>
          <a:p>
            <a:r>
              <a:rPr lang="es-AR" sz="2400" dirty="0"/>
              <a:t>ALMACENAMIENTO EN SOPORTE ELECTRONICO</a:t>
            </a:r>
          </a:p>
          <a:p>
            <a:endParaRPr lang="es-AR" sz="2400" dirty="0"/>
          </a:p>
          <a:p>
            <a:r>
              <a:rPr lang="es-AR" sz="2400" dirty="0"/>
              <a:t>REPRESENTACION DE HECHOS Y </a:t>
            </a:r>
            <a:r>
              <a:rPr lang="es-AR" sz="2400" dirty="0" smtClean="0"/>
              <a:t>ACTOS - HOY POR PROCESO </a:t>
            </a:r>
            <a:r>
              <a:rPr lang="es-AR" sz="2400" dirty="0"/>
              <a:t>DE DIGITALIZACION BINARIA </a:t>
            </a:r>
          </a:p>
          <a:p>
            <a:endParaRPr lang="es-AR" sz="2400" dirty="0"/>
          </a:p>
          <a:p>
            <a:r>
              <a:rPr lang="es-AR" sz="2400" dirty="0"/>
              <a:t>APLICACIÓN DE FIRMA DIGITAL DE NOTARIO </a:t>
            </a:r>
            <a:r>
              <a:rPr lang="es-AR" sz="2400" dirty="0" smtClean="0"/>
              <a:t>COMPETENTE</a:t>
            </a:r>
          </a:p>
          <a:p>
            <a:pPr marL="0" indent="0">
              <a:buNone/>
            </a:pPr>
            <a:endParaRPr lang="es-AR" sz="2400" dirty="0" smtClean="0"/>
          </a:p>
          <a:p>
            <a:r>
              <a:rPr lang="es-AR" sz="2400" dirty="0" smtClean="0"/>
              <a:t>CONSTANCIA DIGITAL DE FUNCION (SELLO ELECTRONICO)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04925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946944"/>
          </a:xfrm>
        </p:spPr>
        <p:txBody>
          <a:bodyPr rtlCol="0"/>
          <a:lstStyle/>
          <a:p>
            <a:pPr algn="ctr" rtl="0"/>
            <a:r>
              <a:rPr lang="es-ES" b="1" dirty="0" smtClean="0"/>
              <a:t>DOCUMENTO NOTARIAL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269876" y="1600200"/>
            <a:ext cx="3060816" cy="4572000"/>
          </a:xfrm>
        </p:spPr>
        <p:txBody>
          <a:bodyPr>
            <a:normAutofit fontScale="92500" lnSpcReduction="10000"/>
          </a:bodyPr>
          <a:lstStyle/>
          <a:p>
            <a:r>
              <a:rPr lang="es-AR" b="1" dirty="0" smtClean="0"/>
              <a:t>PROTOCOLAR</a:t>
            </a:r>
          </a:p>
          <a:p>
            <a:r>
              <a:rPr lang="es-AR" dirty="0" smtClean="0"/>
              <a:t>Escritura Matrices</a:t>
            </a:r>
          </a:p>
          <a:p>
            <a:r>
              <a:rPr lang="es-AR" dirty="0" smtClean="0"/>
              <a:t>Protocolo electrónico</a:t>
            </a:r>
          </a:p>
          <a:p>
            <a:r>
              <a:rPr lang="es-AR" u="sng" dirty="0" smtClean="0"/>
              <a:t>Firma de los otorgantes</a:t>
            </a:r>
          </a:p>
          <a:p>
            <a:r>
              <a:rPr lang="es-AR" u="sng" dirty="0" smtClean="0"/>
              <a:t>Firma digital de notario/a</a:t>
            </a:r>
            <a:endParaRPr lang="en-US" u="sng" dirty="0"/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4798268" y="1600200"/>
            <a:ext cx="6984776" cy="4853136"/>
          </a:xfrm>
        </p:spPr>
        <p:txBody>
          <a:bodyPr>
            <a:normAutofit fontScale="92500" lnSpcReduction="10000"/>
          </a:bodyPr>
          <a:lstStyle/>
          <a:p>
            <a:r>
              <a:rPr lang="es-AR" b="1" dirty="0" smtClean="0"/>
              <a:t>CERTIFICACIONES Y ACTAS EXTRAPROTOCOLARES</a:t>
            </a:r>
          </a:p>
          <a:p>
            <a:r>
              <a:rPr lang="es-AR" dirty="0" smtClean="0"/>
              <a:t>Testimonio o copia de matrices</a:t>
            </a:r>
          </a:p>
          <a:p>
            <a:r>
              <a:rPr lang="es-AR" dirty="0" smtClean="0"/>
              <a:t>Certificación de firmas: </a:t>
            </a:r>
          </a:p>
          <a:p>
            <a:pPr marL="0" indent="0">
              <a:buNone/>
            </a:pPr>
            <a:r>
              <a:rPr lang="es-AR" dirty="0" smtClean="0"/>
              <a:t>constataciones complementarias (representación)</a:t>
            </a:r>
          </a:p>
          <a:p>
            <a:r>
              <a:rPr lang="es-AR" dirty="0" smtClean="0"/>
              <a:t>Certificados de reproducciones:</a:t>
            </a:r>
          </a:p>
          <a:p>
            <a:r>
              <a:rPr lang="es-AR" b="1" dirty="0" smtClean="0"/>
              <a:t>Servicio de digitalización pública notarial </a:t>
            </a:r>
            <a:r>
              <a:rPr lang="es-AR" i="1" dirty="0" smtClean="0"/>
              <a:t>erga omnes </a:t>
            </a:r>
            <a:r>
              <a:rPr lang="es-AR" dirty="0" smtClean="0"/>
              <a:t>(certeza del datos digitalizado)</a:t>
            </a:r>
          </a:p>
          <a:p>
            <a:pPr algn="ctr"/>
            <a:r>
              <a:rPr lang="es-AR" b="1" u="sng" dirty="0" smtClean="0"/>
              <a:t>Firma digital de </a:t>
            </a:r>
            <a:r>
              <a:rPr lang="es-AR" b="1" u="sng" dirty="0" smtClean="0"/>
              <a:t>notario/a y sello electrónico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B301C-2B42-400C-80EC-6D2B9F4FA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908" y="188640"/>
            <a:ext cx="10153565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Principios </a:t>
            </a:r>
            <a:r>
              <a:rPr lang="es-AR" b="1" dirty="0" smtClean="0"/>
              <a:t>documentales públicos </a:t>
            </a:r>
            <a:r>
              <a:rPr lang="es-AR" b="1" dirty="0"/>
              <a:t>e </a:t>
            </a:r>
            <a:r>
              <a:rPr lang="es-AR" b="1" dirty="0" smtClean="0"/>
              <a:t>informáticos 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( más allá de la certeza del continente o </a:t>
            </a:r>
            <a:r>
              <a:rPr lang="es-AR" dirty="0" err="1" smtClean="0"/>
              <a:t>tokenización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E9BA2-A53C-4DC3-98A6-04B713F80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0436" y="1916832"/>
            <a:ext cx="5268948" cy="4597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CADUCIDAD TECNOLOGICA</a:t>
            </a:r>
            <a:r>
              <a:rPr lang="es-AR" sz="2000" dirty="0"/>
              <a:t>: </a:t>
            </a:r>
          </a:p>
          <a:p>
            <a:pPr marL="0" indent="0">
              <a:buNone/>
            </a:pPr>
            <a:r>
              <a:rPr lang="es-AR" sz="2000" dirty="0"/>
              <a:t>Seguridad informática</a:t>
            </a: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del DATO: </a:t>
            </a:r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grados de </a:t>
            </a:r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certeza</a:t>
            </a:r>
            <a:endParaRPr lang="es-AR" sz="2000" dirty="0"/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AUTENTICIDAD </a:t>
            </a:r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</a:t>
            </a:r>
            <a:r>
              <a:rPr lang="es-AR" sz="2000" dirty="0" smtClean="0"/>
              <a:t> </a:t>
            </a:r>
            <a:r>
              <a:rPr lang="es-AR" sz="2000" dirty="0"/>
              <a:t>integridad </a:t>
            </a:r>
            <a:r>
              <a:rPr lang="es-AR" sz="2000" dirty="0" smtClean="0"/>
              <a:t>contextual </a:t>
            </a:r>
          </a:p>
          <a:p>
            <a:pPr marL="0" indent="0">
              <a:buNone/>
            </a:pPr>
            <a:r>
              <a:rPr lang="es-AR" sz="2000" dirty="0" smtClean="0"/>
              <a:t>POR CONTINENTE (TOKENIZACION=</a:t>
            </a:r>
            <a:endParaRPr lang="es-AR" sz="2000" dirty="0"/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PRESUNCION DE AUTORIA DIGITAL </a:t>
            </a:r>
            <a:endParaRPr lang="es-AR" sz="2000" dirty="0"/>
          </a:p>
          <a:p>
            <a:pPr marL="0" indent="0">
              <a:buNone/>
            </a:pPr>
            <a:endParaRPr lang="es-AR" sz="2399" dirty="0"/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4CB57D-E936-4959-8F34-BAA1649F9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933" y="1916832"/>
            <a:ext cx="5075503" cy="4420970"/>
          </a:xfrm>
        </p:spPr>
        <p:txBody>
          <a:bodyPr>
            <a:noAutofit/>
          </a:bodyPr>
          <a:lstStyle/>
          <a:p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1.- DOCUMENTO NOTARIAL DIGITAL HISTORICO</a:t>
            </a:r>
            <a:r>
              <a:rPr lang="es-AR" sz="2000" dirty="0"/>
              <a:t> (memoria)</a:t>
            </a:r>
          </a:p>
          <a:p>
            <a:pPr marL="0" indent="0">
              <a:buNone/>
            </a:pPr>
            <a:endParaRPr lang="es-AR" sz="2000" dirty="0"/>
          </a:p>
          <a:p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 </a:t>
            </a:r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IMPARCIALIDAD</a:t>
            </a:r>
            <a:endParaRPr lang="es-AR" sz="2000" dirty="0"/>
          </a:p>
          <a:p>
            <a:pPr marL="0" indent="0">
              <a:buNone/>
            </a:pPr>
            <a:r>
              <a:rPr lang="es-AR" sz="2000" dirty="0" smtClean="0"/>
              <a:t>(Vulnerabilidad)</a:t>
            </a:r>
          </a:p>
          <a:p>
            <a:pPr marL="0" indent="0">
              <a:buNone/>
            </a:pPr>
            <a:endParaRPr lang="es-AR" sz="2000" dirty="0"/>
          </a:p>
          <a:p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es-AR" sz="2000" dirty="0"/>
              <a:t>-</a:t>
            </a: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INCOLUMNIDAD </a:t>
            </a:r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DOCUMENTAL</a:t>
            </a:r>
            <a:endParaRPr lang="es-AR" sz="2000" dirty="0"/>
          </a:p>
          <a:p>
            <a:pPr marL="0" indent="0">
              <a:buNone/>
            </a:pPr>
            <a:endParaRPr lang="es-AR" sz="2000" dirty="0" smtClean="0"/>
          </a:p>
          <a:p>
            <a:pPr marL="0" indent="0">
              <a:buNone/>
            </a:pPr>
            <a:endParaRPr lang="es-AR" sz="2000" dirty="0"/>
          </a:p>
          <a:p>
            <a:r>
              <a:rPr lang="es-AR" sz="2000" dirty="0"/>
              <a:t>4.- </a:t>
            </a: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INMEDIATEZ PERSONAL </a:t>
            </a:r>
          </a:p>
          <a:p>
            <a:pPr marL="0" indent="0">
              <a:buNone/>
            </a:pPr>
            <a:endParaRPr lang="es-AR" sz="2399" dirty="0"/>
          </a:p>
        </p:txBody>
      </p:sp>
    </p:spTree>
    <p:extLst>
      <p:ext uri="{BB962C8B-B14F-4D97-AF65-F5344CB8AC3E}">
        <p14:creationId xmlns:p14="http://schemas.microsoft.com/office/powerpoint/2010/main" val="199471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emáticas 16 X 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6_TF02787947.potx" id="{47904E6C-F941-4E76-BCE5-98990F587331}" vid="{E19800A4-2B41-4D60-89B5-7A2C3CED113C}"/>
    </a:ext>
  </a:extLst>
</a:theme>
</file>

<file path=ppt/theme/theme2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sobre matemáticas para el ámbito educativo con Pi (panorámica)</Template>
  <TotalTime>207</TotalTime>
  <Words>1086</Words>
  <Application>Microsoft Office PowerPoint</Application>
  <PresentationFormat>Personalizado</PresentationFormat>
  <Paragraphs>263</Paragraphs>
  <Slides>19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Euphemia</vt:lpstr>
      <vt:lpstr>Times New Roman</vt:lpstr>
      <vt:lpstr>Matemáticas 16 X 9</vt:lpstr>
      <vt:lpstr>.</vt:lpstr>
      <vt:lpstr>INCORPORACION DE DOCUMENTOS EN SOPORTE ELECTRONICO</vt:lpstr>
      <vt:lpstr>ACREDITACION DE PETICIONANTE</vt:lpstr>
      <vt:lpstr>PRINCIPIO DE EQUIVALENCIA FUNCIONAL</vt:lpstr>
      <vt:lpstr>DOCUMENTOS DIGITAL CON FIRMA DIGITAL Y CERTIFICACION DE FIRMA</vt:lpstr>
      <vt:lpstr>INTERVENCION NOTARIAL EN TRAMITES DIGITALES</vt:lpstr>
      <vt:lpstr>DOCUMENTO NOTARIAL DIGITAL</vt:lpstr>
      <vt:lpstr>DOCUMENTO NOTARIAL</vt:lpstr>
      <vt:lpstr>Principios documentales públicos e informáticos  ( más allá de la certeza del continente o tokenización)</vt:lpstr>
      <vt:lpstr>DOCUMENTOS NOTARIALES DIGITALES</vt:lpstr>
      <vt:lpstr>CIRCULACION DE DOCUMENTOS NOTARIALES DIGITALES</vt:lpstr>
      <vt:lpstr>CIRCULACION DE INSTRUMENTO PÚBLICO ELECTRONICO</vt:lpstr>
      <vt:lpstr>INSTRUMENTO PUBLICO DIGITAL (Desmaterializado)</vt:lpstr>
      <vt:lpstr>DIGITALIZACION PÚBLICA y CERTIFICACION DIGITAL</vt:lpstr>
      <vt:lpstr>PUBLICIDAD NOTRIAL ELECTRONICA</vt:lpstr>
      <vt:lpstr>DOCUMENTACION HABILITANTE EN SOPORTE ELETRONICO</vt:lpstr>
      <vt:lpstr>El notariado ante los documentos habilitantes electrónicos</vt:lpstr>
      <vt:lpstr>FORMA, FUNCION PUBLICA Y JUSTICIA PREVENTIVA</vt:lpstr>
      <vt:lpstr>Documento público notarial digital FORMA JURIDICA: JUSTICIA PREVENTIVA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escribano</dc:creator>
  <cp:lastModifiedBy>escribano</cp:lastModifiedBy>
  <cp:revision>36</cp:revision>
  <dcterms:created xsi:type="dcterms:W3CDTF">2023-10-22T10:56:03Z</dcterms:created>
  <dcterms:modified xsi:type="dcterms:W3CDTF">2023-10-26T11:51:37Z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