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6" r:id="rId2"/>
    <p:sldId id="311" r:id="rId3"/>
    <p:sldId id="339" r:id="rId4"/>
    <p:sldId id="261" r:id="rId5"/>
    <p:sldId id="340" r:id="rId6"/>
    <p:sldId id="341" r:id="rId7"/>
    <p:sldId id="342" r:id="rId8"/>
    <p:sldId id="343" r:id="rId9"/>
    <p:sldId id="262" r:id="rId10"/>
    <p:sldId id="344" r:id="rId11"/>
    <p:sldId id="345" r:id="rId12"/>
    <p:sldId id="263" r:id="rId13"/>
    <p:sldId id="346" r:id="rId14"/>
    <p:sldId id="347" r:id="rId15"/>
    <p:sldId id="349" r:id="rId16"/>
    <p:sldId id="348" r:id="rId17"/>
    <p:sldId id="350" r:id="rId18"/>
    <p:sldId id="305" r:id="rId19"/>
  </p:sldIdLst>
  <p:sldSz cx="12192000" cy="6858000"/>
  <p:notesSz cx="6858000" cy="9144000"/>
  <p:defaultTextStyle>
    <a:defPPr>
      <a:defRPr lang="es-P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D39329-024E-43D7-890D-0453C14D9EBA}" v="21" dt="2023-10-21T19:35:53.100"/>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9" d="100"/>
          <a:sy n="79" d="100"/>
        </p:scale>
        <p:origin x="77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0B441C-AC43-F4BD-1D57-4400A9561A4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Y"/>
          </a:p>
        </p:txBody>
      </p:sp>
      <p:sp>
        <p:nvSpPr>
          <p:cNvPr id="3" name="Subtítulo 2">
            <a:extLst>
              <a:ext uri="{FF2B5EF4-FFF2-40B4-BE49-F238E27FC236}">
                <a16:creationId xmlns:a16="http://schemas.microsoft.com/office/drawing/2014/main" id="{2396498C-573B-8FBD-3D17-1D3AE52A4D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Y"/>
          </a:p>
        </p:txBody>
      </p:sp>
      <p:sp>
        <p:nvSpPr>
          <p:cNvPr id="4" name="Marcador de fecha 3">
            <a:extLst>
              <a:ext uri="{FF2B5EF4-FFF2-40B4-BE49-F238E27FC236}">
                <a16:creationId xmlns:a16="http://schemas.microsoft.com/office/drawing/2014/main" id="{E8E63C81-9F17-6905-6F79-E866F2803AD3}"/>
              </a:ext>
            </a:extLst>
          </p:cNvPr>
          <p:cNvSpPr>
            <a:spLocks noGrp="1"/>
          </p:cNvSpPr>
          <p:nvPr>
            <p:ph type="dt" sz="half" idx="10"/>
          </p:nvPr>
        </p:nvSpPr>
        <p:spPr/>
        <p:txBody>
          <a:bodyPr/>
          <a:lstStyle/>
          <a:p>
            <a:fld id="{F6898EF0-5E1B-4E60-B221-D6010A6F328C}" type="datetimeFigureOut">
              <a:rPr lang="es-PY" smtClean="0"/>
              <a:t>21/10/2023</a:t>
            </a:fld>
            <a:endParaRPr lang="es-PY"/>
          </a:p>
        </p:txBody>
      </p:sp>
      <p:sp>
        <p:nvSpPr>
          <p:cNvPr id="5" name="Marcador de pie de página 4">
            <a:extLst>
              <a:ext uri="{FF2B5EF4-FFF2-40B4-BE49-F238E27FC236}">
                <a16:creationId xmlns:a16="http://schemas.microsoft.com/office/drawing/2014/main" id="{A463E7F6-EB9F-4FAE-8BBB-EC96D7ED2D53}"/>
              </a:ext>
            </a:extLst>
          </p:cNvPr>
          <p:cNvSpPr>
            <a:spLocks noGrp="1"/>
          </p:cNvSpPr>
          <p:nvPr>
            <p:ph type="ftr" sz="quarter" idx="11"/>
          </p:nvPr>
        </p:nvSpPr>
        <p:spPr/>
        <p:txBody>
          <a:bodyPr/>
          <a:lstStyle/>
          <a:p>
            <a:endParaRPr lang="es-PY"/>
          </a:p>
        </p:txBody>
      </p:sp>
      <p:sp>
        <p:nvSpPr>
          <p:cNvPr id="6" name="Marcador de número de diapositiva 5">
            <a:extLst>
              <a:ext uri="{FF2B5EF4-FFF2-40B4-BE49-F238E27FC236}">
                <a16:creationId xmlns:a16="http://schemas.microsoft.com/office/drawing/2014/main" id="{EC3D4A5A-697D-42CC-E247-38BBE1F7BDC4}"/>
              </a:ext>
            </a:extLst>
          </p:cNvPr>
          <p:cNvSpPr>
            <a:spLocks noGrp="1"/>
          </p:cNvSpPr>
          <p:nvPr>
            <p:ph type="sldNum" sz="quarter" idx="12"/>
          </p:nvPr>
        </p:nvSpPr>
        <p:spPr/>
        <p:txBody>
          <a:bodyPr/>
          <a:lstStyle/>
          <a:p>
            <a:fld id="{B981818D-799D-4FC7-8589-158226816A14}" type="slidenum">
              <a:rPr lang="es-PY" smtClean="0"/>
              <a:t>‹Nº›</a:t>
            </a:fld>
            <a:endParaRPr lang="es-PY"/>
          </a:p>
        </p:txBody>
      </p:sp>
    </p:spTree>
    <p:extLst>
      <p:ext uri="{BB962C8B-B14F-4D97-AF65-F5344CB8AC3E}">
        <p14:creationId xmlns:p14="http://schemas.microsoft.com/office/powerpoint/2010/main" val="2657078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F32E3C-2F28-1E71-ECD1-15FD9D311EBE}"/>
              </a:ext>
            </a:extLst>
          </p:cNvPr>
          <p:cNvSpPr>
            <a:spLocks noGrp="1"/>
          </p:cNvSpPr>
          <p:nvPr>
            <p:ph type="title"/>
          </p:nvPr>
        </p:nvSpPr>
        <p:spPr/>
        <p:txBody>
          <a:bodyPr/>
          <a:lstStyle/>
          <a:p>
            <a:r>
              <a:rPr lang="es-ES"/>
              <a:t>Haga clic para modificar el estilo de título del patrón</a:t>
            </a:r>
            <a:endParaRPr lang="es-PY"/>
          </a:p>
        </p:txBody>
      </p:sp>
      <p:sp>
        <p:nvSpPr>
          <p:cNvPr id="3" name="Marcador de texto vertical 2">
            <a:extLst>
              <a:ext uri="{FF2B5EF4-FFF2-40B4-BE49-F238E27FC236}">
                <a16:creationId xmlns:a16="http://schemas.microsoft.com/office/drawing/2014/main" id="{BD868B58-975B-5954-D90D-BCB7AD845AFC}"/>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Y"/>
          </a:p>
        </p:txBody>
      </p:sp>
      <p:sp>
        <p:nvSpPr>
          <p:cNvPr id="4" name="Marcador de fecha 3">
            <a:extLst>
              <a:ext uri="{FF2B5EF4-FFF2-40B4-BE49-F238E27FC236}">
                <a16:creationId xmlns:a16="http://schemas.microsoft.com/office/drawing/2014/main" id="{0C796817-CAEA-D60A-BBF5-19ABB8B6FD63}"/>
              </a:ext>
            </a:extLst>
          </p:cNvPr>
          <p:cNvSpPr>
            <a:spLocks noGrp="1"/>
          </p:cNvSpPr>
          <p:nvPr>
            <p:ph type="dt" sz="half" idx="10"/>
          </p:nvPr>
        </p:nvSpPr>
        <p:spPr/>
        <p:txBody>
          <a:bodyPr/>
          <a:lstStyle/>
          <a:p>
            <a:fld id="{F6898EF0-5E1B-4E60-B221-D6010A6F328C}" type="datetimeFigureOut">
              <a:rPr lang="es-PY" smtClean="0"/>
              <a:t>21/10/2023</a:t>
            </a:fld>
            <a:endParaRPr lang="es-PY"/>
          </a:p>
        </p:txBody>
      </p:sp>
      <p:sp>
        <p:nvSpPr>
          <p:cNvPr id="5" name="Marcador de pie de página 4">
            <a:extLst>
              <a:ext uri="{FF2B5EF4-FFF2-40B4-BE49-F238E27FC236}">
                <a16:creationId xmlns:a16="http://schemas.microsoft.com/office/drawing/2014/main" id="{A754C94F-9C29-77F6-2F12-19E813AFDCEB}"/>
              </a:ext>
            </a:extLst>
          </p:cNvPr>
          <p:cNvSpPr>
            <a:spLocks noGrp="1"/>
          </p:cNvSpPr>
          <p:nvPr>
            <p:ph type="ftr" sz="quarter" idx="11"/>
          </p:nvPr>
        </p:nvSpPr>
        <p:spPr/>
        <p:txBody>
          <a:bodyPr/>
          <a:lstStyle/>
          <a:p>
            <a:endParaRPr lang="es-PY"/>
          </a:p>
        </p:txBody>
      </p:sp>
      <p:sp>
        <p:nvSpPr>
          <p:cNvPr id="6" name="Marcador de número de diapositiva 5">
            <a:extLst>
              <a:ext uri="{FF2B5EF4-FFF2-40B4-BE49-F238E27FC236}">
                <a16:creationId xmlns:a16="http://schemas.microsoft.com/office/drawing/2014/main" id="{A00D532E-5372-EA77-1BB1-5B95E6EE637A}"/>
              </a:ext>
            </a:extLst>
          </p:cNvPr>
          <p:cNvSpPr>
            <a:spLocks noGrp="1"/>
          </p:cNvSpPr>
          <p:nvPr>
            <p:ph type="sldNum" sz="quarter" idx="12"/>
          </p:nvPr>
        </p:nvSpPr>
        <p:spPr/>
        <p:txBody>
          <a:bodyPr/>
          <a:lstStyle/>
          <a:p>
            <a:fld id="{B981818D-799D-4FC7-8589-158226816A14}" type="slidenum">
              <a:rPr lang="es-PY" smtClean="0"/>
              <a:t>‹Nº›</a:t>
            </a:fld>
            <a:endParaRPr lang="es-PY"/>
          </a:p>
        </p:txBody>
      </p:sp>
    </p:spTree>
    <p:extLst>
      <p:ext uri="{BB962C8B-B14F-4D97-AF65-F5344CB8AC3E}">
        <p14:creationId xmlns:p14="http://schemas.microsoft.com/office/powerpoint/2010/main" val="64024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30BAA8A-486B-8F7D-6738-BDE4B35B2D9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Y"/>
          </a:p>
        </p:txBody>
      </p:sp>
      <p:sp>
        <p:nvSpPr>
          <p:cNvPr id="3" name="Marcador de texto vertical 2">
            <a:extLst>
              <a:ext uri="{FF2B5EF4-FFF2-40B4-BE49-F238E27FC236}">
                <a16:creationId xmlns:a16="http://schemas.microsoft.com/office/drawing/2014/main" id="{D25073D8-566C-7030-69EB-7FDE7460E353}"/>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Y"/>
          </a:p>
        </p:txBody>
      </p:sp>
      <p:sp>
        <p:nvSpPr>
          <p:cNvPr id="4" name="Marcador de fecha 3">
            <a:extLst>
              <a:ext uri="{FF2B5EF4-FFF2-40B4-BE49-F238E27FC236}">
                <a16:creationId xmlns:a16="http://schemas.microsoft.com/office/drawing/2014/main" id="{88E1B535-71BF-B05E-3099-24ED35228B47}"/>
              </a:ext>
            </a:extLst>
          </p:cNvPr>
          <p:cNvSpPr>
            <a:spLocks noGrp="1"/>
          </p:cNvSpPr>
          <p:nvPr>
            <p:ph type="dt" sz="half" idx="10"/>
          </p:nvPr>
        </p:nvSpPr>
        <p:spPr/>
        <p:txBody>
          <a:bodyPr/>
          <a:lstStyle/>
          <a:p>
            <a:fld id="{F6898EF0-5E1B-4E60-B221-D6010A6F328C}" type="datetimeFigureOut">
              <a:rPr lang="es-PY" smtClean="0"/>
              <a:t>21/10/2023</a:t>
            </a:fld>
            <a:endParaRPr lang="es-PY"/>
          </a:p>
        </p:txBody>
      </p:sp>
      <p:sp>
        <p:nvSpPr>
          <p:cNvPr id="5" name="Marcador de pie de página 4">
            <a:extLst>
              <a:ext uri="{FF2B5EF4-FFF2-40B4-BE49-F238E27FC236}">
                <a16:creationId xmlns:a16="http://schemas.microsoft.com/office/drawing/2014/main" id="{BE477B0A-E9E3-8C36-639B-6698EBD62161}"/>
              </a:ext>
            </a:extLst>
          </p:cNvPr>
          <p:cNvSpPr>
            <a:spLocks noGrp="1"/>
          </p:cNvSpPr>
          <p:nvPr>
            <p:ph type="ftr" sz="quarter" idx="11"/>
          </p:nvPr>
        </p:nvSpPr>
        <p:spPr/>
        <p:txBody>
          <a:bodyPr/>
          <a:lstStyle/>
          <a:p>
            <a:endParaRPr lang="es-PY"/>
          </a:p>
        </p:txBody>
      </p:sp>
      <p:sp>
        <p:nvSpPr>
          <p:cNvPr id="6" name="Marcador de número de diapositiva 5">
            <a:extLst>
              <a:ext uri="{FF2B5EF4-FFF2-40B4-BE49-F238E27FC236}">
                <a16:creationId xmlns:a16="http://schemas.microsoft.com/office/drawing/2014/main" id="{FE0EBEFC-F718-E967-4777-9B0A2DFC4BAD}"/>
              </a:ext>
            </a:extLst>
          </p:cNvPr>
          <p:cNvSpPr>
            <a:spLocks noGrp="1"/>
          </p:cNvSpPr>
          <p:nvPr>
            <p:ph type="sldNum" sz="quarter" idx="12"/>
          </p:nvPr>
        </p:nvSpPr>
        <p:spPr/>
        <p:txBody>
          <a:bodyPr/>
          <a:lstStyle/>
          <a:p>
            <a:fld id="{B981818D-799D-4FC7-8589-158226816A14}" type="slidenum">
              <a:rPr lang="es-PY" smtClean="0"/>
              <a:t>‹Nº›</a:t>
            </a:fld>
            <a:endParaRPr lang="es-PY"/>
          </a:p>
        </p:txBody>
      </p:sp>
    </p:spTree>
    <p:extLst>
      <p:ext uri="{BB962C8B-B14F-4D97-AF65-F5344CB8AC3E}">
        <p14:creationId xmlns:p14="http://schemas.microsoft.com/office/powerpoint/2010/main" val="3893059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F45F02-3940-9A82-164C-93218896716E}"/>
              </a:ext>
            </a:extLst>
          </p:cNvPr>
          <p:cNvSpPr>
            <a:spLocks noGrp="1"/>
          </p:cNvSpPr>
          <p:nvPr>
            <p:ph type="title"/>
          </p:nvPr>
        </p:nvSpPr>
        <p:spPr/>
        <p:txBody>
          <a:bodyPr/>
          <a:lstStyle/>
          <a:p>
            <a:r>
              <a:rPr lang="es-ES"/>
              <a:t>Haga clic para modificar el estilo de título del patrón</a:t>
            </a:r>
            <a:endParaRPr lang="es-PY"/>
          </a:p>
        </p:txBody>
      </p:sp>
      <p:sp>
        <p:nvSpPr>
          <p:cNvPr id="3" name="Marcador de contenido 2">
            <a:extLst>
              <a:ext uri="{FF2B5EF4-FFF2-40B4-BE49-F238E27FC236}">
                <a16:creationId xmlns:a16="http://schemas.microsoft.com/office/drawing/2014/main" id="{36FF6676-C1F8-58A9-AD78-881CDCB5EDF3}"/>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Y"/>
          </a:p>
        </p:txBody>
      </p:sp>
      <p:sp>
        <p:nvSpPr>
          <p:cNvPr id="4" name="Marcador de fecha 3">
            <a:extLst>
              <a:ext uri="{FF2B5EF4-FFF2-40B4-BE49-F238E27FC236}">
                <a16:creationId xmlns:a16="http://schemas.microsoft.com/office/drawing/2014/main" id="{7CB9A431-0E8A-CE5D-E306-38BFB13F6FEA}"/>
              </a:ext>
            </a:extLst>
          </p:cNvPr>
          <p:cNvSpPr>
            <a:spLocks noGrp="1"/>
          </p:cNvSpPr>
          <p:nvPr>
            <p:ph type="dt" sz="half" idx="10"/>
          </p:nvPr>
        </p:nvSpPr>
        <p:spPr/>
        <p:txBody>
          <a:bodyPr/>
          <a:lstStyle/>
          <a:p>
            <a:fld id="{F6898EF0-5E1B-4E60-B221-D6010A6F328C}" type="datetimeFigureOut">
              <a:rPr lang="es-PY" smtClean="0"/>
              <a:t>21/10/2023</a:t>
            </a:fld>
            <a:endParaRPr lang="es-PY"/>
          </a:p>
        </p:txBody>
      </p:sp>
      <p:sp>
        <p:nvSpPr>
          <p:cNvPr id="5" name="Marcador de pie de página 4">
            <a:extLst>
              <a:ext uri="{FF2B5EF4-FFF2-40B4-BE49-F238E27FC236}">
                <a16:creationId xmlns:a16="http://schemas.microsoft.com/office/drawing/2014/main" id="{43759476-6352-0C73-8547-96DECECD53CE}"/>
              </a:ext>
            </a:extLst>
          </p:cNvPr>
          <p:cNvSpPr>
            <a:spLocks noGrp="1"/>
          </p:cNvSpPr>
          <p:nvPr>
            <p:ph type="ftr" sz="quarter" idx="11"/>
          </p:nvPr>
        </p:nvSpPr>
        <p:spPr/>
        <p:txBody>
          <a:bodyPr/>
          <a:lstStyle/>
          <a:p>
            <a:endParaRPr lang="es-PY"/>
          </a:p>
        </p:txBody>
      </p:sp>
      <p:sp>
        <p:nvSpPr>
          <p:cNvPr id="6" name="Marcador de número de diapositiva 5">
            <a:extLst>
              <a:ext uri="{FF2B5EF4-FFF2-40B4-BE49-F238E27FC236}">
                <a16:creationId xmlns:a16="http://schemas.microsoft.com/office/drawing/2014/main" id="{A41FA6A1-1246-79F1-E883-BC4EF1723127}"/>
              </a:ext>
            </a:extLst>
          </p:cNvPr>
          <p:cNvSpPr>
            <a:spLocks noGrp="1"/>
          </p:cNvSpPr>
          <p:nvPr>
            <p:ph type="sldNum" sz="quarter" idx="12"/>
          </p:nvPr>
        </p:nvSpPr>
        <p:spPr/>
        <p:txBody>
          <a:bodyPr/>
          <a:lstStyle/>
          <a:p>
            <a:fld id="{B981818D-799D-4FC7-8589-158226816A14}" type="slidenum">
              <a:rPr lang="es-PY" smtClean="0"/>
              <a:t>‹Nº›</a:t>
            </a:fld>
            <a:endParaRPr lang="es-PY"/>
          </a:p>
        </p:txBody>
      </p:sp>
    </p:spTree>
    <p:extLst>
      <p:ext uri="{BB962C8B-B14F-4D97-AF65-F5344CB8AC3E}">
        <p14:creationId xmlns:p14="http://schemas.microsoft.com/office/powerpoint/2010/main" val="1828141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A30AF7-413E-93A7-908C-B498A6110ED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Y"/>
          </a:p>
        </p:txBody>
      </p:sp>
      <p:sp>
        <p:nvSpPr>
          <p:cNvPr id="3" name="Marcador de texto 2">
            <a:extLst>
              <a:ext uri="{FF2B5EF4-FFF2-40B4-BE49-F238E27FC236}">
                <a16:creationId xmlns:a16="http://schemas.microsoft.com/office/drawing/2014/main" id="{C73B0230-5B81-A460-7EBB-073D3FEC70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A35C61C6-FFA5-D52C-E859-AD748AA8D44A}"/>
              </a:ext>
            </a:extLst>
          </p:cNvPr>
          <p:cNvSpPr>
            <a:spLocks noGrp="1"/>
          </p:cNvSpPr>
          <p:nvPr>
            <p:ph type="dt" sz="half" idx="10"/>
          </p:nvPr>
        </p:nvSpPr>
        <p:spPr/>
        <p:txBody>
          <a:bodyPr/>
          <a:lstStyle/>
          <a:p>
            <a:fld id="{F6898EF0-5E1B-4E60-B221-D6010A6F328C}" type="datetimeFigureOut">
              <a:rPr lang="es-PY" smtClean="0"/>
              <a:t>21/10/2023</a:t>
            </a:fld>
            <a:endParaRPr lang="es-PY"/>
          </a:p>
        </p:txBody>
      </p:sp>
      <p:sp>
        <p:nvSpPr>
          <p:cNvPr id="5" name="Marcador de pie de página 4">
            <a:extLst>
              <a:ext uri="{FF2B5EF4-FFF2-40B4-BE49-F238E27FC236}">
                <a16:creationId xmlns:a16="http://schemas.microsoft.com/office/drawing/2014/main" id="{E0FCD9B2-8F74-9067-7D89-5B99256318F0}"/>
              </a:ext>
            </a:extLst>
          </p:cNvPr>
          <p:cNvSpPr>
            <a:spLocks noGrp="1"/>
          </p:cNvSpPr>
          <p:nvPr>
            <p:ph type="ftr" sz="quarter" idx="11"/>
          </p:nvPr>
        </p:nvSpPr>
        <p:spPr/>
        <p:txBody>
          <a:bodyPr/>
          <a:lstStyle/>
          <a:p>
            <a:endParaRPr lang="es-PY"/>
          </a:p>
        </p:txBody>
      </p:sp>
      <p:sp>
        <p:nvSpPr>
          <p:cNvPr id="6" name="Marcador de número de diapositiva 5">
            <a:extLst>
              <a:ext uri="{FF2B5EF4-FFF2-40B4-BE49-F238E27FC236}">
                <a16:creationId xmlns:a16="http://schemas.microsoft.com/office/drawing/2014/main" id="{1F54FF1B-ACE4-C3DB-8CCB-F2C5C2DCE614}"/>
              </a:ext>
            </a:extLst>
          </p:cNvPr>
          <p:cNvSpPr>
            <a:spLocks noGrp="1"/>
          </p:cNvSpPr>
          <p:nvPr>
            <p:ph type="sldNum" sz="quarter" idx="12"/>
          </p:nvPr>
        </p:nvSpPr>
        <p:spPr/>
        <p:txBody>
          <a:bodyPr/>
          <a:lstStyle/>
          <a:p>
            <a:fld id="{B981818D-799D-4FC7-8589-158226816A14}" type="slidenum">
              <a:rPr lang="es-PY" smtClean="0"/>
              <a:t>‹Nº›</a:t>
            </a:fld>
            <a:endParaRPr lang="es-PY"/>
          </a:p>
        </p:txBody>
      </p:sp>
    </p:spTree>
    <p:extLst>
      <p:ext uri="{BB962C8B-B14F-4D97-AF65-F5344CB8AC3E}">
        <p14:creationId xmlns:p14="http://schemas.microsoft.com/office/powerpoint/2010/main" val="1556071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470466-8DB6-B038-31B3-F8433D213943}"/>
              </a:ext>
            </a:extLst>
          </p:cNvPr>
          <p:cNvSpPr>
            <a:spLocks noGrp="1"/>
          </p:cNvSpPr>
          <p:nvPr>
            <p:ph type="title"/>
          </p:nvPr>
        </p:nvSpPr>
        <p:spPr/>
        <p:txBody>
          <a:bodyPr/>
          <a:lstStyle/>
          <a:p>
            <a:r>
              <a:rPr lang="es-ES"/>
              <a:t>Haga clic para modificar el estilo de título del patrón</a:t>
            </a:r>
            <a:endParaRPr lang="es-PY"/>
          </a:p>
        </p:txBody>
      </p:sp>
      <p:sp>
        <p:nvSpPr>
          <p:cNvPr id="3" name="Marcador de contenido 2">
            <a:extLst>
              <a:ext uri="{FF2B5EF4-FFF2-40B4-BE49-F238E27FC236}">
                <a16:creationId xmlns:a16="http://schemas.microsoft.com/office/drawing/2014/main" id="{FE0019F1-301A-E01D-76CB-D40536CD434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Y"/>
          </a:p>
        </p:txBody>
      </p:sp>
      <p:sp>
        <p:nvSpPr>
          <p:cNvPr id="4" name="Marcador de contenido 3">
            <a:extLst>
              <a:ext uri="{FF2B5EF4-FFF2-40B4-BE49-F238E27FC236}">
                <a16:creationId xmlns:a16="http://schemas.microsoft.com/office/drawing/2014/main" id="{5B61B622-A4CF-D99B-757C-C4B1AB4CF3A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Y"/>
          </a:p>
        </p:txBody>
      </p:sp>
      <p:sp>
        <p:nvSpPr>
          <p:cNvPr id="5" name="Marcador de fecha 4">
            <a:extLst>
              <a:ext uri="{FF2B5EF4-FFF2-40B4-BE49-F238E27FC236}">
                <a16:creationId xmlns:a16="http://schemas.microsoft.com/office/drawing/2014/main" id="{E3054326-7CDC-2BCF-A825-9D9DEC8D9518}"/>
              </a:ext>
            </a:extLst>
          </p:cNvPr>
          <p:cNvSpPr>
            <a:spLocks noGrp="1"/>
          </p:cNvSpPr>
          <p:nvPr>
            <p:ph type="dt" sz="half" idx="10"/>
          </p:nvPr>
        </p:nvSpPr>
        <p:spPr/>
        <p:txBody>
          <a:bodyPr/>
          <a:lstStyle/>
          <a:p>
            <a:fld id="{F6898EF0-5E1B-4E60-B221-D6010A6F328C}" type="datetimeFigureOut">
              <a:rPr lang="es-PY" smtClean="0"/>
              <a:t>21/10/2023</a:t>
            </a:fld>
            <a:endParaRPr lang="es-PY"/>
          </a:p>
        </p:txBody>
      </p:sp>
      <p:sp>
        <p:nvSpPr>
          <p:cNvPr id="6" name="Marcador de pie de página 5">
            <a:extLst>
              <a:ext uri="{FF2B5EF4-FFF2-40B4-BE49-F238E27FC236}">
                <a16:creationId xmlns:a16="http://schemas.microsoft.com/office/drawing/2014/main" id="{6431B5F7-13B3-B1D5-C5F0-985BCEC6EF69}"/>
              </a:ext>
            </a:extLst>
          </p:cNvPr>
          <p:cNvSpPr>
            <a:spLocks noGrp="1"/>
          </p:cNvSpPr>
          <p:nvPr>
            <p:ph type="ftr" sz="quarter" idx="11"/>
          </p:nvPr>
        </p:nvSpPr>
        <p:spPr/>
        <p:txBody>
          <a:bodyPr/>
          <a:lstStyle/>
          <a:p>
            <a:endParaRPr lang="es-PY"/>
          </a:p>
        </p:txBody>
      </p:sp>
      <p:sp>
        <p:nvSpPr>
          <p:cNvPr id="7" name="Marcador de número de diapositiva 6">
            <a:extLst>
              <a:ext uri="{FF2B5EF4-FFF2-40B4-BE49-F238E27FC236}">
                <a16:creationId xmlns:a16="http://schemas.microsoft.com/office/drawing/2014/main" id="{7FD68C12-2975-0001-F19F-8AF4AAE165CD}"/>
              </a:ext>
            </a:extLst>
          </p:cNvPr>
          <p:cNvSpPr>
            <a:spLocks noGrp="1"/>
          </p:cNvSpPr>
          <p:nvPr>
            <p:ph type="sldNum" sz="quarter" idx="12"/>
          </p:nvPr>
        </p:nvSpPr>
        <p:spPr/>
        <p:txBody>
          <a:bodyPr/>
          <a:lstStyle/>
          <a:p>
            <a:fld id="{B981818D-799D-4FC7-8589-158226816A14}" type="slidenum">
              <a:rPr lang="es-PY" smtClean="0"/>
              <a:t>‹Nº›</a:t>
            </a:fld>
            <a:endParaRPr lang="es-PY"/>
          </a:p>
        </p:txBody>
      </p:sp>
    </p:spTree>
    <p:extLst>
      <p:ext uri="{BB962C8B-B14F-4D97-AF65-F5344CB8AC3E}">
        <p14:creationId xmlns:p14="http://schemas.microsoft.com/office/powerpoint/2010/main" val="1452664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D17017-DDC6-0304-9882-0D354773FD52}"/>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Y"/>
          </a:p>
        </p:txBody>
      </p:sp>
      <p:sp>
        <p:nvSpPr>
          <p:cNvPr id="3" name="Marcador de texto 2">
            <a:extLst>
              <a:ext uri="{FF2B5EF4-FFF2-40B4-BE49-F238E27FC236}">
                <a16:creationId xmlns:a16="http://schemas.microsoft.com/office/drawing/2014/main" id="{259B5F19-1834-4D53-B9FD-57F48468D8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2E33182-2599-6741-3A23-FE1BD84EE49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Y"/>
          </a:p>
        </p:txBody>
      </p:sp>
      <p:sp>
        <p:nvSpPr>
          <p:cNvPr id="5" name="Marcador de texto 4">
            <a:extLst>
              <a:ext uri="{FF2B5EF4-FFF2-40B4-BE49-F238E27FC236}">
                <a16:creationId xmlns:a16="http://schemas.microsoft.com/office/drawing/2014/main" id="{E91D341D-CD40-F0A3-264D-294841603E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FF566C88-DA7B-1FB3-71CE-A3E164FD7C00}"/>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Y"/>
          </a:p>
        </p:txBody>
      </p:sp>
      <p:sp>
        <p:nvSpPr>
          <p:cNvPr id="7" name="Marcador de fecha 6">
            <a:extLst>
              <a:ext uri="{FF2B5EF4-FFF2-40B4-BE49-F238E27FC236}">
                <a16:creationId xmlns:a16="http://schemas.microsoft.com/office/drawing/2014/main" id="{DBCB313B-A64A-0620-8C23-36BF3417C981}"/>
              </a:ext>
            </a:extLst>
          </p:cNvPr>
          <p:cNvSpPr>
            <a:spLocks noGrp="1"/>
          </p:cNvSpPr>
          <p:nvPr>
            <p:ph type="dt" sz="half" idx="10"/>
          </p:nvPr>
        </p:nvSpPr>
        <p:spPr/>
        <p:txBody>
          <a:bodyPr/>
          <a:lstStyle/>
          <a:p>
            <a:fld id="{F6898EF0-5E1B-4E60-B221-D6010A6F328C}" type="datetimeFigureOut">
              <a:rPr lang="es-PY" smtClean="0"/>
              <a:t>21/10/2023</a:t>
            </a:fld>
            <a:endParaRPr lang="es-PY"/>
          </a:p>
        </p:txBody>
      </p:sp>
      <p:sp>
        <p:nvSpPr>
          <p:cNvPr id="8" name="Marcador de pie de página 7">
            <a:extLst>
              <a:ext uri="{FF2B5EF4-FFF2-40B4-BE49-F238E27FC236}">
                <a16:creationId xmlns:a16="http://schemas.microsoft.com/office/drawing/2014/main" id="{F631E255-1BAE-AC0D-7BE5-A70FFCB71E9D}"/>
              </a:ext>
            </a:extLst>
          </p:cNvPr>
          <p:cNvSpPr>
            <a:spLocks noGrp="1"/>
          </p:cNvSpPr>
          <p:nvPr>
            <p:ph type="ftr" sz="quarter" idx="11"/>
          </p:nvPr>
        </p:nvSpPr>
        <p:spPr/>
        <p:txBody>
          <a:bodyPr/>
          <a:lstStyle/>
          <a:p>
            <a:endParaRPr lang="es-PY"/>
          </a:p>
        </p:txBody>
      </p:sp>
      <p:sp>
        <p:nvSpPr>
          <p:cNvPr id="9" name="Marcador de número de diapositiva 8">
            <a:extLst>
              <a:ext uri="{FF2B5EF4-FFF2-40B4-BE49-F238E27FC236}">
                <a16:creationId xmlns:a16="http://schemas.microsoft.com/office/drawing/2014/main" id="{73AC4E10-2EAA-B18B-B091-08E7CF3F3336}"/>
              </a:ext>
            </a:extLst>
          </p:cNvPr>
          <p:cNvSpPr>
            <a:spLocks noGrp="1"/>
          </p:cNvSpPr>
          <p:nvPr>
            <p:ph type="sldNum" sz="quarter" idx="12"/>
          </p:nvPr>
        </p:nvSpPr>
        <p:spPr/>
        <p:txBody>
          <a:bodyPr/>
          <a:lstStyle/>
          <a:p>
            <a:fld id="{B981818D-799D-4FC7-8589-158226816A14}" type="slidenum">
              <a:rPr lang="es-PY" smtClean="0"/>
              <a:t>‹Nº›</a:t>
            </a:fld>
            <a:endParaRPr lang="es-PY"/>
          </a:p>
        </p:txBody>
      </p:sp>
    </p:spTree>
    <p:extLst>
      <p:ext uri="{BB962C8B-B14F-4D97-AF65-F5344CB8AC3E}">
        <p14:creationId xmlns:p14="http://schemas.microsoft.com/office/powerpoint/2010/main" val="3429510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DF1FBA-300F-BE6A-EEE1-A9BEF1DF74CD}"/>
              </a:ext>
            </a:extLst>
          </p:cNvPr>
          <p:cNvSpPr>
            <a:spLocks noGrp="1"/>
          </p:cNvSpPr>
          <p:nvPr>
            <p:ph type="title"/>
          </p:nvPr>
        </p:nvSpPr>
        <p:spPr/>
        <p:txBody>
          <a:bodyPr/>
          <a:lstStyle/>
          <a:p>
            <a:r>
              <a:rPr lang="es-ES"/>
              <a:t>Haga clic para modificar el estilo de título del patrón</a:t>
            </a:r>
            <a:endParaRPr lang="es-PY"/>
          </a:p>
        </p:txBody>
      </p:sp>
      <p:sp>
        <p:nvSpPr>
          <p:cNvPr id="3" name="Marcador de fecha 2">
            <a:extLst>
              <a:ext uri="{FF2B5EF4-FFF2-40B4-BE49-F238E27FC236}">
                <a16:creationId xmlns:a16="http://schemas.microsoft.com/office/drawing/2014/main" id="{0A2C5EC5-E359-1796-60BE-D7724C929F1C}"/>
              </a:ext>
            </a:extLst>
          </p:cNvPr>
          <p:cNvSpPr>
            <a:spLocks noGrp="1"/>
          </p:cNvSpPr>
          <p:nvPr>
            <p:ph type="dt" sz="half" idx="10"/>
          </p:nvPr>
        </p:nvSpPr>
        <p:spPr/>
        <p:txBody>
          <a:bodyPr/>
          <a:lstStyle/>
          <a:p>
            <a:fld id="{F6898EF0-5E1B-4E60-B221-D6010A6F328C}" type="datetimeFigureOut">
              <a:rPr lang="es-PY" smtClean="0"/>
              <a:t>21/10/2023</a:t>
            </a:fld>
            <a:endParaRPr lang="es-PY"/>
          </a:p>
        </p:txBody>
      </p:sp>
      <p:sp>
        <p:nvSpPr>
          <p:cNvPr id="4" name="Marcador de pie de página 3">
            <a:extLst>
              <a:ext uri="{FF2B5EF4-FFF2-40B4-BE49-F238E27FC236}">
                <a16:creationId xmlns:a16="http://schemas.microsoft.com/office/drawing/2014/main" id="{A25A649C-C1A1-C806-E6CD-FC1D5CE757CB}"/>
              </a:ext>
            </a:extLst>
          </p:cNvPr>
          <p:cNvSpPr>
            <a:spLocks noGrp="1"/>
          </p:cNvSpPr>
          <p:nvPr>
            <p:ph type="ftr" sz="quarter" idx="11"/>
          </p:nvPr>
        </p:nvSpPr>
        <p:spPr/>
        <p:txBody>
          <a:bodyPr/>
          <a:lstStyle/>
          <a:p>
            <a:endParaRPr lang="es-PY"/>
          </a:p>
        </p:txBody>
      </p:sp>
      <p:sp>
        <p:nvSpPr>
          <p:cNvPr id="5" name="Marcador de número de diapositiva 4">
            <a:extLst>
              <a:ext uri="{FF2B5EF4-FFF2-40B4-BE49-F238E27FC236}">
                <a16:creationId xmlns:a16="http://schemas.microsoft.com/office/drawing/2014/main" id="{16427B19-7AC5-8092-7C47-4849DEDD5ED1}"/>
              </a:ext>
            </a:extLst>
          </p:cNvPr>
          <p:cNvSpPr>
            <a:spLocks noGrp="1"/>
          </p:cNvSpPr>
          <p:nvPr>
            <p:ph type="sldNum" sz="quarter" idx="12"/>
          </p:nvPr>
        </p:nvSpPr>
        <p:spPr/>
        <p:txBody>
          <a:bodyPr/>
          <a:lstStyle/>
          <a:p>
            <a:fld id="{B981818D-799D-4FC7-8589-158226816A14}" type="slidenum">
              <a:rPr lang="es-PY" smtClean="0"/>
              <a:t>‹Nº›</a:t>
            </a:fld>
            <a:endParaRPr lang="es-PY"/>
          </a:p>
        </p:txBody>
      </p:sp>
    </p:spTree>
    <p:extLst>
      <p:ext uri="{BB962C8B-B14F-4D97-AF65-F5344CB8AC3E}">
        <p14:creationId xmlns:p14="http://schemas.microsoft.com/office/powerpoint/2010/main" val="163489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4BFC261D-C7A6-1910-4D1B-5F769481453A}"/>
              </a:ext>
            </a:extLst>
          </p:cNvPr>
          <p:cNvSpPr>
            <a:spLocks noGrp="1"/>
          </p:cNvSpPr>
          <p:nvPr>
            <p:ph type="dt" sz="half" idx="10"/>
          </p:nvPr>
        </p:nvSpPr>
        <p:spPr/>
        <p:txBody>
          <a:bodyPr/>
          <a:lstStyle/>
          <a:p>
            <a:fld id="{F6898EF0-5E1B-4E60-B221-D6010A6F328C}" type="datetimeFigureOut">
              <a:rPr lang="es-PY" smtClean="0"/>
              <a:t>21/10/2023</a:t>
            </a:fld>
            <a:endParaRPr lang="es-PY"/>
          </a:p>
        </p:txBody>
      </p:sp>
      <p:sp>
        <p:nvSpPr>
          <p:cNvPr id="3" name="Marcador de pie de página 2">
            <a:extLst>
              <a:ext uri="{FF2B5EF4-FFF2-40B4-BE49-F238E27FC236}">
                <a16:creationId xmlns:a16="http://schemas.microsoft.com/office/drawing/2014/main" id="{3174D9B1-2CFB-62B2-FE90-AC70C6F44CF1}"/>
              </a:ext>
            </a:extLst>
          </p:cNvPr>
          <p:cNvSpPr>
            <a:spLocks noGrp="1"/>
          </p:cNvSpPr>
          <p:nvPr>
            <p:ph type="ftr" sz="quarter" idx="11"/>
          </p:nvPr>
        </p:nvSpPr>
        <p:spPr/>
        <p:txBody>
          <a:bodyPr/>
          <a:lstStyle/>
          <a:p>
            <a:endParaRPr lang="es-PY"/>
          </a:p>
        </p:txBody>
      </p:sp>
      <p:sp>
        <p:nvSpPr>
          <p:cNvPr id="4" name="Marcador de número de diapositiva 3">
            <a:extLst>
              <a:ext uri="{FF2B5EF4-FFF2-40B4-BE49-F238E27FC236}">
                <a16:creationId xmlns:a16="http://schemas.microsoft.com/office/drawing/2014/main" id="{485003D9-2136-8CBA-06F9-0EBB5C8964B6}"/>
              </a:ext>
            </a:extLst>
          </p:cNvPr>
          <p:cNvSpPr>
            <a:spLocks noGrp="1"/>
          </p:cNvSpPr>
          <p:nvPr>
            <p:ph type="sldNum" sz="quarter" idx="12"/>
          </p:nvPr>
        </p:nvSpPr>
        <p:spPr/>
        <p:txBody>
          <a:bodyPr/>
          <a:lstStyle/>
          <a:p>
            <a:fld id="{B981818D-799D-4FC7-8589-158226816A14}" type="slidenum">
              <a:rPr lang="es-PY" smtClean="0"/>
              <a:t>‹Nº›</a:t>
            </a:fld>
            <a:endParaRPr lang="es-PY"/>
          </a:p>
        </p:txBody>
      </p:sp>
    </p:spTree>
    <p:extLst>
      <p:ext uri="{BB962C8B-B14F-4D97-AF65-F5344CB8AC3E}">
        <p14:creationId xmlns:p14="http://schemas.microsoft.com/office/powerpoint/2010/main" val="3885244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3BC87A-2658-5DD6-E94D-61535D1D47C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Y"/>
          </a:p>
        </p:txBody>
      </p:sp>
      <p:sp>
        <p:nvSpPr>
          <p:cNvPr id="3" name="Marcador de contenido 2">
            <a:extLst>
              <a:ext uri="{FF2B5EF4-FFF2-40B4-BE49-F238E27FC236}">
                <a16:creationId xmlns:a16="http://schemas.microsoft.com/office/drawing/2014/main" id="{FB7D6CDE-62E3-14FB-EBCE-CA39E96EAB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Y"/>
          </a:p>
        </p:txBody>
      </p:sp>
      <p:sp>
        <p:nvSpPr>
          <p:cNvPr id="4" name="Marcador de texto 3">
            <a:extLst>
              <a:ext uri="{FF2B5EF4-FFF2-40B4-BE49-F238E27FC236}">
                <a16:creationId xmlns:a16="http://schemas.microsoft.com/office/drawing/2014/main" id="{E850CD24-E0D6-7421-7AE3-D2C199005F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C1F8F19-9836-3C53-AB77-68FE8756CC39}"/>
              </a:ext>
            </a:extLst>
          </p:cNvPr>
          <p:cNvSpPr>
            <a:spLocks noGrp="1"/>
          </p:cNvSpPr>
          <p:nvPr>
            <p:ph type="dt" sz="half" idx="10"/>
          </p:nvPr>
        </p:nvSpPr>
        <p:spPr/>
        <p:txBody>
          <a:bodyPr/>
          <a:lstStyle/>
          <a:p>
            <a:fld id="{F6898EF0-5E1B-4E60-B221-D6010A6F328C}" type="datetimeFigureOut">
              <a:rPr lang="es-PY" smtClean="0"/>
              <a:t>21/10/2023</a:t>
            </a:fld>
            <a:endParaRPr lang="es-PY"/>
          </a:p>
        </p:txBody>
      </p:sp>
      <p:sp>
        <p:nvSpPr>
          <p:cNvPr id="6" name="Marcador de pie de página 5">
            <a:extLst>
              <a:ext uri="{FF2B5EF4-FFF2-40B4-BE49-F238E27FC236}">
                <a16:creationId xmlns:a16="http://schemas.microsoft.com/office/drawing/2014/main" id="{9EB23917-0C86-6CAC-3F77-4159E95F6BF8}"/>
              </a:ext>
            </a:extLst>
          </p:cNvPr>
          <p:cNvSpPr>
            <a:spLocks noGrp="1"/>
          </p:cNvSpPr>
          <p:nvPr>
            <p:ph type="ftr" sz="quarter" idx="11"/>
          </p:nvPr>
        </p:nvSpPr>
        <p:spPr/>
        <p:txBody>
          <a:bodyPr/>
          <a:lstStyle/>
          <a:p>
            <a:endParaRPr lang="es-PY"/>
          </a:p>
        </p:txBody>
      </p:sp>
      <p:sp>
        <p:nvSpPr>
          <p:cNvPr id="7" name="Marcador de número de diapositiva 6">
            <a:extLst>
              <a:ext uri="{FF2B5EF4-FFF2-40B4-BE49-F238E27FC236}">
                <a16:creationId xmlns:a16="http://schemas.microsoft.com/office/drawing/2014/main" id="{65C35FD8-19DB-DC33-408B-D4AA2625C0DF}"/>
              </a:ext>
            </a:extLst>
          </p:cNvPr>
          <p:cNvSpPr>
            <a:spLocks noGrp="1"/>
          </p:cNvSpPr>
          <p:nvPr>
            <p:ph type="sldNum" sz="quarter" idx="12"/>
          </p:nvPr>
        </p:nvSpPr>
        <p:spPr/>
        <p:txBody>
          <a:bodyPr/>
          <a:lstStyle/>
          <a:p>
            <a:fld id="{B981818D-799D-4FC7-8589-158226816A14}" type="slidenum">
              <a:rPr lang="es-PY" smtClean="0"/>
              <a:t>‹Nº›</a:t>
            </a:fld>
            <a:endParaRPr lang="es-PY"/>
          </a:p>
        </p:txBody>
      </p:sp>
    </p:spTree>
    <p:extLst>
      <p:ext uri="{BB962C8B-B14F-4D97-AF65-F5344CB8AC3E}">
        <p14:creationId xmlns:p14="http://schemas.microsoft.com/office/powerpoint/2010/main" val="2024157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8DE0B7-2D0E-9ECE-D378-18FF59F9508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Y"/>
          </a:p>
        </p:txBody>
      </p:sp>
      <p:sp>
        <p:nvSpPr>
          <p:cNvPr id="3" name="Marcador de posición de imagen 2">
            <a:extLst>
              <a:ext uri="{FF2B5EF4-FFF2-40B4-BE49-F238E27FC236}">
                <a16:creationId xmlns:a16="http://schemas.microsoft.com/office/drawing/2014/main" id="{5C35056A-C189-6F56-528F-A2C9A230B0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Y"/>
          </a:p>
        </p:txBody>
      </p:sp>
      <p:sp>
        <p:nvSpPr>
          <p:cNvPr id="4" name="Marcador de texto 3">
            <a:extLst>
              <a:ext uri="{FF2B5EF4-FFF2-40B4-BE49-F238E27FC236}">
                <a16:creationId xmlns:a16="http://schemas.microsoft.com/office/drawing/2014/main" id="{017F6C02-6597-2857-B386-E0DCEA76C7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1003C09-6061-A1C7-C4E0-D3E4EBCCE5B1}"/>
              </a:ext>
            </a:extLst>
          </p:cNvPr>
          <p:cNvSpPr>
            <a:spLocks noGrp="1"/>
          </p:cNvSpPr>
          <p:nvPr>
            <p:ph type="dt" sz="half" idx="10"/>
          </p:nvPr>
        </p:nvSpPr>
        <p:spPr/>
        <p:txBody>
          <a:bodyPr/>
          <a:lstStyle/>
          <a:p>
            <a:fld id="{F6898EF0-5E1B-4E60-B221-D6010A6F328C}" type="datetimeFigureOut">
              <a:rPr lang="es-PY" smtClean="0"/>
              <a:t>21/10/2023</a:t>
            </a:fld>
            <a:endParaRPr lang="es-PY"/>
          </a:p>
        </p:txBody>
      </p:sp>
      <p:sp>
        <p:nvSpPr>
          <p:cNvPr id="6" name="Marcador de pie de página 5">
            <a:extLst>
              <a:ext uri="{FF2B5EF4-FFF2-40B4-BE49-F238E27FC236}">
                <a16:creationId xmlns:a16="http://schemas.microsoft.com/office/drawing/2014/main" id="{99E971B2-0C2C-0F13-3197-C6B59A1FED7C}"/>
              </a:ext>
            </a:extLst>
          </p:cNvPr>
          <p:cNvSpPr>
            <a:spLocks noGrp="1"/>
          </p:cNvSpPr>
          <p:nvPr>
            <p:ph type="ftr" sz="quarter" idx="11"/>
          </p:nvPr>
        </p:nvSpPr>
        <p:spPr/>
        <p:txBody>
          <a:bodyPr/>
          <a:lstStyle/>
          <a:p>
            <a:endParaRPr lang="es-PY"/>
          </a:p>
        </p:txBody>
      </p:sp>
      <p:sp>
        <p:nvSpPr>
          <p:cNvPr id="7" name="Marcador de número de diapositiva 6">
            <a:extLst>
              <a:ext uri="{FF2B5EF4-FFF2-40B4-BE49-F238E27FC236}">
                <a16:creationId xmlns:a16="http://schemas.microsoft.com/office/drawing/2014/main" id="{ECCC39CF-CB9F-8272-518A-E15093D4D175}"/>
              </a:ext>
            </a:extLst>
          </p:cNvPr>
          <p:cNvSpPr>
            <a:spLocks noGrp="1"/>
          </p:cNvSpPr>
          <p:nvPr>
            <p:ph type="sldNum" sz="quarter" idx="12"/>
          </p:nvPr>
        </p:nvSpPr>
        <p:spPr/>
        <p:txBody>
          <a:bodyPr/>
          <a:lstStyle/>
          <a:p>
            <a:fld id="{B981818D-799D-4FC7-8589-158226816A14}" type="slidenum">
              <a:rPr lang="es-PY" smtClean="0"/>
              <a:t>‹Nº›</a:t>
            </a:fld>
            <a:endParaRPr lang="es-PY"/>
          </a:p>
        </p:txBody>
      </p:sp>
    </p:spTree>
    <p:extLst>
      <p:ext uri="{BB962C8B-B14F-4D97-AF65-F5344CB8AC3E}">
        <p14:creationId xmlns:p14="http://schemas.microsoft.com/office/powerpoint/2010/main" val="2549170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FC0EFFC2-062A-12D1-6037-78CC933077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Y"/>
          </a:p>
        </p:txBody>
      </p:sp>
      <p:sp>
        <p:nvSpPr>
          <p:cNvPr id="3" name="Marcador de texto 2">
            <a:extLst>
              <a:ext uri="{FF2B5EF4-FFF2-40B4-BE49-F238E27FC236}">
                <a16:creationId xmlns:a16="http://schemas.microsoft.com/office/drawing/2014/main" id="{01F49F08-9183-7954-E409-093B107E03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Y"/>
          </a:p>
        </p:txBody>
      </p:sp>
      <p:sp>
        <p:nvSpPr>
          <p:cNvPr id="4" name="Marcador de fecha 3">
            <a:extLst>
              <a:ext uri="{FF2B5EF4-FFF2-40B4-BE49-F238E27FC236}">
                <a16:creationId xmlns:a16="http://schemas.microsoft.com/office/drawing/2014/main" id="{0CC69018-1832-1C1B-46F8-82426E7860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898EF0-5E1B-4E60-B221-D6010A6F328C}" type="datetimeFigureOut">
              <a:rPr lang="es-PY" smtClean="0"/>
              <a:t>21/10/2023</a:t>
            </a:fld>
            <a:endParaRPr lang="es-PY"/>
          </a:p>
        </p:txBody>
      </p:sp>
      <p:sp>
        <p:nvSpPr>
          <p:cNvPr id="5" name="Marcador de pie de página 4">
            <a:extLst>
              <a:ext uri="{FF2B5EF4-FFF2-40B4-BE49-F238E27FC236}">
                <a16:creationId xmlns:a16="http://schemas.microsoft.com/office/drawing/2014/main" id="{A493F991-D260-A271-A9C2-D9547BF0BE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Y"/>
          </a:p>
        </p:txBody>
      </p:sp>
      <p:sp>
        <p:nvSpPr>
          <p:cNvPr id="6" name="Marcador de número de diapositiva 5">
            <a:extLst>
              <a:ext uri="{FF2B5EF4-FFF2-40B4-BE49-F238E27FC236}">
                <a16:creationId xmlns:a16="http://schemas.microsoft.com/office/drawing/2014/main" id="{F5FCF6EF-6B88-6E3B-2F41-911F0D058B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81818D-799D-4FC7-8589-158226816A14}" type="slidenum">
              <a:rPr lang="es-PY" smtClean="0"/>
              <a:t>‹Nº›</a:t>
            </a:fld>
            <a:endParaRPr lang="es-PY"/>
          </a:p>
        </p:txBody>
      </p:sp>
    </p:spTree>
    <p:extLst>
      <p:ext uri="{BB962C8B-B14F-4D97-AF65-F5344CB8AC3E}">
        <p14:creationId xmlns:p14="http://schemas.microsoft.com/office/powerpoint/2010/main" val="36427402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ailto:pdebuchy@grossbrown.com.p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A4E37431-20F0-4DD6-84A9-ED2B644943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AE98B72-66C6-4AB4-AF0D-BA830DE863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407EAFC6-733F-403D-BB4D-05A3A2874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17A36730-4CB0-4F61-AD11-A44C976583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C69C79E1-F916-4929-A4F3-DE763D4BFA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767334AB-16BD-4EC7-8C6B-4B51716009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A671ACE4-E1A0-3E23-6FF4-EFF2C5936EC6}"/>
              </a:ext>
            </a:extLst>
          </p:cNvPr>
          <p:cNvSpPr>
            <a:spLocks noGrp="1"/>
          </p:cNvSpPr>
          <p:nvPr>
            <p:ph type="ctrTitle"/>
          </p:nvPr>
        </p:nvSpPr>
        <p:spPr>
          <a:xfrm>
            <a:off x="698953" y="1542496"/>
            <a:ext cx="4009493" cy="3827171"/>
          </a:xfrm>
        </p:spPr>
        <p:txBody>
          <a:bodyPr anchor="b">
            <a:normAutofit/>
          </a:bodyPr>
          <a:lstStyle/>
          <a:p>
            <a:pPr>
              <a:lnSpc>
                <a:spcPct val="107000"/>
              </a:lnSpc>
              <a:spcAft>
                <a:spcPts val="800"/>
              </a:spcAft>
            </a:pPr>
            <a:r>
              <a:rPr lang="es-PY" sz="2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VIII Congreso Registral Paraguayo</a:t>
            </a:r>
            <a:br>
              <a:rPr lang="es-PY" sz="1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s-PY" sz="18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br>
              <a:rPr lang="es-PY" sz="1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s-PY" sz="31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LOS NEGOCIOS FIDUCIARIOS Y SU CRECIENTE UTILIZACIÓN EN EL SECTOR INMOBILIARIO</a:t>
            </a:r>
            <a:br>
              <a:rPr lang="es-PY" sz="2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s-PY" sz="2800" dirty="0">
              <a:solidFill>
                <a:schemeClr val="bg1"/>
              </a:solidFill>
            </a:endParaRPr>
          </a:p>
        </p:txBody>
      </p:sp>
      <p:pic>
        <p:nvPicPr>
          <p:cNvPr id="5" name="Imagen 4" descr="Imagen que contiene Texto&#10;&#10;Descripción generada automáticamente">
            <a:extLst>
              <a:ext uri="{FF2B5EF4-FFF2-40B4-BE49-F238E27FC236}">
                <a16:creationId xmlns:a16="http://schemas.microsoft.com/office/drawing/2014/main" id="{BA1662CB-922A-2B26-A7A5-1A99A05F47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10791" y="5298294"/>
            <a:ext cx="3882778" cy="1058057"/>
          </a:xfrm>
          <a:prstGeom prst="rect">
            <a:avLst/>
          </a:prstGeom>
        </p:spPr>
      </p:pic>
      <p:sp>
        <p:nvSpPr>
          <p:cNvPr id="3" name="CuadroTexto 2">
            <a:extLst>
              <a:ext uri="{FF2B5EF4-FFF2-40B4-BE49-F238E27FC236}">
                <a16:creationId xmlns:a16="http://schemas.microsoft.com/office/drawing/2014/main" id="{9396B92D-FA57-0DE9-B0D8-03056DF7AA71}"/>
              </a:ext>
            </a:extLst>
          </p:cNvPr>
          <p:cNvSpPr txBox="1"/>
          <p:nvPr/>
        </p:nvSpPr>
        <p:spPr>
          <a:xfrm>
            <a:off x="6964168" y="3115181"/>
            <a:ext cx="4251823" cy="461665"/>
          </a:xfrm>
          <a:prstGeom prst="rect">
            <a:avLst/>
          </a:prstGeom>
          <a:noFill/>
        </p:spPr>
        <p:txBody>
          <a:bodyPr wrap="square" rtlCol="0">
            <a:spAutoFit/>
          </a:bodyPr>
          <a:lstStyle/>
          <a:p>
            <a:r>
              <a:rPr lang="es-PY" sz="2400" b="1" dirty="0"/>
              <a:t>Abog. Pablo Debuchy Boselli</a:t>
            </a:r>
          </a:p>
        </p:txBody>
      </p:sp>
    </p:spTree>
    <p:extLst>
      <p:ext uri="{BB962C8B-B14F-4D97-AF65-F5344CB8AC3E}">
        <p14:creationId xmlns:p14="http://schemas.microsoft.com/office/powerpoint/2010/main" val="3010901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5324" y="914400"/>
            <a:ext cx="11642148" cy="737534"/>
          </a:xfrm>
        </p:spPr>
        <p:txBody>
          <a:bodyPr>
            <a:normAutofit/>
          </a:bodyPr>
          <a:lstStyle/>
          <a:p>
            <a:r>
              <a:rPr lang="es-PY" sz="2400" b="1" kern="100" dirty="0">
                <a:latin typeface="Calibri" panose="020F0502020204030204" pitchFamily="34" charset="0"/>
                <a:ea typeface="Calibri" panose="020F0502020204030204" pitchFamily="34" charset="0"/>
                <a:cs typeface="Times New Roman" panose="02020603050405020304" pitchFamily="18" charset="0"/>
              </a:rPr>
              <a:t>FORMALIDADES PARA LA CELEBRACIÓN Y PERFECCIONAMIENTO DEL NEGOCIO FIDUCIARIO</a:t>
            </a:r>
            <a:endParaRPr lang="es-PY" sz="2400" b="1" dirty="0">
              <a:latin typeface="+mn-lt"/>
            </a:endParaRPr>
          </a:p>
        </p:txBody>
      </p:sp>
      <p:sp>
        <p:nvSpPr>
          <p:cNvPr id="3" name="Marcador de contenido 2"/>
          <p:cNvSpPr>
            <a:spLocks noGrp="1"/>
          </p:cNvSpPr>
          <p:nvPr>
            <p:ph idx="1"/>
          </p:nvPr>
        </p:nvSpPr>
        <p:spPr>
          <a:xfrm>
            <a:off x="235324" y="1651934"/>
            <a:ext cx="11721352" cy="4165206"/>
          </a:xfrm>
        </p:spPr>
        <p:txBody>
          <a:bodyPr>
            <a:normAutofit lnSpcReduction="10000"/>
          </a:bodyPr>
          <a:lstStyle/>
          <a:p>
            <a:pPr marL="342900" lvl="0" indent="-342900" algn="just">
              <a:lnSpc>
                <a:spcPct val="107000"/>
              </a:lnSpc>
              <a:buFont typeface="Symbol" panose="05050102010706020507" pitchFamily="18" charset="2"/>
              <a:buChar char=""/>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Si el negocio fiduciario no conlleva la transferencia de la propiedad de los bienes fideicomitidos, su celebración y perfeccionamiento no están sujetas a la observancia de solemnidad o formalidad especial alguna, pero debe efectuarse entrega material del bien fideicomitido, circunstancia de la que debe quedar constancia escrita</a:t>
            </a:r>
          </a:p>
          <a:p>
            <a:pPr marL="342900" lvl="0" indent="-342900" algn="just">
              <a:lnSpc>
                <a:spcPct val="107000"/>
              </a:lnSpc>
              <a:buFont typeface="Symbol" panose="05050102010706020507" pitchFamily="18" charset="2"/>
              <a:buChar char=""/>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Si el negocio fiduciario tiene exclusivamente por objeto la transferencia de bienes muebles, se perfecciona por el simple consentimiento de las partes contratantes expresado mediante contrato escrito y la entrega material de los bienes</a:t>
            </a:r>
          </a:p>
          <a:p>
            <a:pPr marL="342900" lvl="0" indent="-342900" algn="just">
              <a:lnSpc>
                <a:spcPct val="107000"/>
              </a:lnSpc>
              <a:buFont typeface="Symbol" panose="05050102010706020507" pitchFamily="18" charset="2"/>
              <a:buChar char=""/>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Si la transferencia de la propiedad de los bienes fideicomitidos se encuentra sujeta a registro, el negocio fiduciario debe constar en instrumento público, que se inscribirá en el registro público en el que los bienes se hallen inscriptos</a:t>
            </a:r>
          </a:p>
          <a:p>
            <a:pPr marL="342900" lvl="0" indent="-342900" algn="just">
              <a:lnSpc>
                <a:spcPct val="107000"/>
              </a:lnSpc>
              <a:spcAft>
                <a:spcPts val="800"/>
              </a:spcAft>
              <a:buFont typeface="Symbol" panose="05050102010706020507" pitchFamily="18" charset="2"/>
              <a:buChar char=""/>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Si dentro de los bienes cuya propiedad se transfiere existen inmuebles, el negocio fiduciario no se perfeccionará mientras no se haya otorgado la correspondiente escritura pública y efectuado la inscripción del título en la respectiva oficina de registro</a:t>
            </a:r>
          </a:p>
          <a:p>
            <a:pPr marL="0" indent="0">
              <a:buNone/>
            </a:pPr>
            <a:endParaRPr lang="es-PY" b="1" dirty="0"/>
          </a:p>
        </p:txBody>
      </p:sp>
      <p:pic>
        <p:nvPicPr>
          <p:cNvPr id="4" name="Picture 4" descr="GB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676526"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5523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5324" y="914400"/>
            <a:ext cx="11642148" cy="737534"/>
          </a:xfrm>
        </p:spPr>
        <p:txBody>
          <a:bodyPr>
            <a:normAutofit/>
          </a:bodyPr>
          <a:lstStyle/>
          <a:p>
            <a:r>
              <a:rPr lang="es-PY" sz="2400" b="1" kern="100" dirty="0">
                <a:effectLst/>
                <a:latin typeface="Calibri" panose="020F0502020204030204" pitchFamily="34" charset="0"/>
                <a:ea typeface="Calibri" panose="020F0502020204030204" pitchFamily="34" charset="0"/>
                <a:cs typeface="Times New Roman" panose="02020603050405020304" pitchFamily="18" charset="0"/>
              </a:rPr>
              <a:t>CLASES DE NEGOCIOS FIDUCIARIOS TIPIFICADOS EN LA NORMATIVA VIGENTE</a:t>
            </a:r>
            <a:endParaRPr lang="es-PY" sz="2400" b="1" dirty="0">
              <a:latin typeface="+mn-lt"/>
            </a:endParaRPr>
          </a:p>
        </p:txBody>
      </p:sp>
      <p:sp>
        <p:nvSpPr>
          <p:cNvPr id="3" name="Marcador de contenido 2"/>
          <p:cNvSpPr>
            <a:spLocks noGrp="1"/>
          </p:cNvSpPr>
          <p:nvPr>
            <p:ph idx="1"/>
          </p:nvPr>
        </p:nvSpPr>
        <p:spPr>
          <a:xfrm>
            <a:off x="235324" y="1651934"/>
            <a:ext cx="11721352" cy="4165206"/>
          </a:xfrm>
        </p:spPr>
        <p:txBody>
          <a:bodyPr>
            <a:normAutofit/>
          </a:bodyPr>
          <a:lstStyle/>
          <a:p>
            <a:pPr marL="0" indent="0">
              <a:buNone/>
            </a:pPr>
            <a:r>
              <a:rPr lang="es-PY" sz="1800" kern="100" dirty="0">
                <a:effectLst/>
                <a:latin typeface="Calibri" panose="020F0502020204030204" pitchFamily="34" charset="0"/>
                <a:ea typeface="Calibri" panose="020F0502020204030204" pitchFamily="34" charset="0"/>
                <a:cs typeface="Times New Roman" panose="02020603050405020304" pitchFamily="18" charset="0"/>
              </a:rPr>
              <a:t>Enumeración no taxativa, pero obligatoria a los efectos de reporte de las entidades fiduciarias, conforme a la siguiente clasificación:</a:t>
            </a:r>
          </a:p>
          <a:p>
            <a:pPr marL="0" indent="0">
              <a:buNone/>
            </a:pPr>
            <a:endParaRPr lang="es-PY" b="1" dirty="0"/>
          </a:p>
        </p:txBody>
      </p:sp>
      <p:pic>
        <p:nvPicPr>
          <p:cNvPr id="4" name="Picture 4" descr="GB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676526"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9" name="Tabla 8">
            <a:extLst>
              <a:ext uri="{FF2B5EF4-FFF2-40B4-BE49-F238E27FC236}">
                <a16:creationId xmlns:a16="http://schemas.microsoft.com/office/drawing/2014/main" id="{36CF7D23-AE4D-CAF5-D392-3058DC73A3C5}"/>
              </a:ext>
            </a:extLst>
          </p:cNvPr>
          <p:cNvGraphicFramePr>
            <a:graphicFrameLocks noGrp="1"/>
          </p:cNvGraphicFramePr>
          <p:nvPr>
            <p:extLst>
              <p:ext uri="{D42A27DB-BD31-4B8C-83A1-F6EECF244321}">
                <p14:modId xmlns:p14="http://schemas.microsoft.com/office/powerpoint/2010/main" val="4100401746"/>
              </p:ext>
            </p:extLst>
          </p:nvPr>
        </p:nvGraphicFramePr>
        <p:xfrm>
          <a:off x="215393" y="2394154"/>
          <a:ext cx="11741283" cy="4160520"/>
        </p:xfrm>
        <a:graphic>
          <a:graphicData uri="http://schemas.openxmlformats.org/drawingml/2006/table">
            <a:tbl>
              <a:tblPr firstRow="1" firstCol="1" bandRow="1">
                <a:tableStyleId>{5C22544A-7EE6-4342-B048-85BDC9FD1C3A}</a:tableStyleId>
              </a:tblPr>
              <a:tblGrid>
                <a:gridCol w="5259142">
                  <a:extLst>
                    <a:ext uri="{9D8B030D-6E8A-4147-A177-3AD203B41FA5}">
                      <a16:colId xmlns:a16="http://schemas.microsoft.com/office/drawing/2014/main" val="4268672091"/>
                    </a:ext>
                  </a:extLst>
                </a:gridCol>
                <a:gridCol w="1579402">
                  <a:extLst>
                    <a:ext uri="{9D8B030D-6E8A-4147-A177-3AD203B41FA5}">
                      <a16:colId xmlns:a16="http://schemas.microsoft.com/office/drawing/2014/main" val="2689956571"/>
                    </a:ext>
                  </a:extLst>
                </a:gridCol>
                <a:gridCol w="748957">
                  <a:extLst>
                    <a:ext uri="{9D8B030D-6E8A-4147-A177-3AD203B41FA5}">
                      <a16:colId xmlns:a16="http://schemas.microsoft.com/office/drawing/2014/main" val="2152913024"/>
                    </a:ext>
                  </a:extLst>
                </a:gridCol>
                <a:gridCol w="4153782">
                  <a:extLst>
                    <a:ext uri="{9D8B030D-6E8A-4147-A177-3AD203B41FA5}">
                      <a16:colId xmlns:a16="http://schemas.microsoft.com/office/drawing/2014/main" val="3508908076"/>
                    </a:ext>
                  </a:extLst>
                </a:gridCol>
              </a:tblGrid>
              <a:tr h="758659">
                <a:tc>
                  <a:txBody>
                    <a:bodyPr/>
                    <a:lstStyle/>
                    <a:p>
                      <a:pPr algn="just">
                        <a:lnSpc>
                          <a:spcPct val="100000"/>
                        </a:lnSpc>
                        <a:spcAft>
                          <a:spcPts val="0"/>
                        </a:spcAft>
                      </a:pPr>
                      <a:r>
                        <a:rPr lang="es-PY" sz="1300" kern="100" dirty="0">
                          <a:effectLst/>
                        </a:rPr>
                        <a:t>Tipo 1 – Fiducia de Inversión</a:t>
                      </a:r>
                    </a:p>
                    <a:p>
                      <a:pPr marL="342900" lvl="0" indent="-342900" algn="just">
                        <a:lnSpc>
                          <a:spcPct val="100000"/>
                        </a:lnSpc>
                        <a:spcAft>
                          <a:spcPts val="0"/>
                        </a:spcAft>
                        <a:buFont typeface="+mj-lt"/>
                        <a:buAutoNum type="arabicPeriod"/>
                      </a:pPr>
                      <a:r>
                        <a:rPr lang="es-PY" sz="1300" b="0" kern="100" dirty="0">
                          <a:effectLst/>
                        </a:rPr>
                        <a:t>Fideicomiso de inversión con destinación específica</a:t>
                      </a:r>
                    </a:p>
                    <a:p>
                      <a:pPr marL="342900" lvl="0" indent="-342900" algn="just">
                        <a:lnSpc>
                          <a:spcPct val="100000"/>
                        </a:lnSpc>
                        <a:spcAft>
                          <a:spcPts val="0"/>
                        </a:spcAft>
                        <a:buFont typeface="+mj-lt"/>
                        <a:buAutoNum type="arabicPeriod"/>
                      </a:pPr>
                      <a:r>
                        <a:rPr lang="es-PY" sz="1300" b="0" kern="100" dirty="0">
                          <a:effectLst/>
                        </a:rPr>
                        <a:t>Administración de fondos comunes de inversión de mercado monetario</a:t>
                      </a:r>
                    </a:p>
                    <a:p>
                      <a:pPr marL="342900" lvl="0" indent="-342900" algn="just">
                        <a:lnSpc>
                          <a:spcPct val="100000"/>
                        </a:lnSpc>
                        <a:spcAft>
                          <a:spcPts val="0"/>
                        </a:spcAft>
                        <a:buFont typeface="+mj-lt"/>
                        <a:buAutoNum type="arabicPeriod"/>
                      </a:pPr>
                      <a:r>
                        <a:rPr lang="es-PY" sz="1300" b="0" kern="100" dirty="0">
                          <a:effectLst/>
                        </a:rPr>
                        <a:t>Administración de fondos comunes de inversión monetaria</a:t>
                      </a:r>
                    </a:p>
                    <a:p>
                      <a:pPr marL="342900" lvl="0" indent="-342900" algn="just">
                        <a:lnSpc>
                          <a:spcPct val="100000"/>
                        </a:lnSpc>
                        <a:spcAft>
                          <a:spcPts val="0"/>
                        </a:spcAft>
                        <a:buFont typeface="+mj-lt"/>
                        <a:buAutoNum type="arabicPeriod"/>
                      </a:pPr>
                      <a:r>
                        <a:rPr lang="es-PY" sz="1300" b="0" kern="100" dirty="0">
                          <a:effectLst/>
                        </a:rPr>
                        <a:t>Administración de fondos comunes de inversión de capital privado</a:t>
                      </a:r>
                    </a:p>
                    <a:p>
                      <a:pPr marL="342900" lvl="0" indent="-342900" algn="just">
                        <a:lnSpc>
                          <a:spcPct val="100000"/>
                        </a:lnSpc>
                        <a:spcAft>
                          <a:spcPts val="0"/>
                        </a:spcAft>
                        <a:buFont typeface="+mj-lt"/>
                        <a:buAutoNum type="arabicPeriod"/>
                      </a:pPr>
                      <a:r>
                        <a:rPr lang="es-PY" sz="1300" b="0" kern="100" dirty="0">
                          <a:effectLst/>
                        </a:rPr>
                        <a:t>Otros</a:t>
                      </a:r>
                    </a:p>
                    <a:p>
                      <a:pPr algn="just">
                        <a:lnSpc>
                          <a:spcPct val="100000"/>
                        </a:lnSpc>
                        <a:spcAft>
                          <a:spcPts val="0"/>
                        </a:spcAft>
                      </a:pPr>
                      <a:r>
                        <a:rPr lang="es-PY" sz="1300" kern="100" dirty="0">
                          <a:effectLst/>
                        </a:rPr>
                        <a:t> </a:t>
                      </a:r>
                      <a:endParaRPr lang="es-PY" sz="13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28928" marR="28928" marT="0" marB="0">
                    <a:solidFill>
                      <a:schemeClr val="accent1">
                        <a:lumMod val="50000"/>
                      </a:schemeClr>
                    </a:solidFill>
                  </a:tcPr>
                </a:tc>
                <a:tc gridSpan="2">
                  <a:txBody>
                    <a:bodyPr/>
                    <a:lstStyle/>
                    <a:p>
                      <a:pPr algn="just">
                        <a:lnSpc>
                          <a:spcPct val="100000"/>
                        </a:lnSpc>
                        <a:spcAft>
                          <a:spcPts val="0"/>
                        </a:spcAft>
                      </a:pPr>
                      <a:r>
                        <a:rPr lang="es-PY" sz="1300" kern="100" dirty="0">
                          <a:effectLst/>
                        </a:rPr>
                        <a:t>Tipo 2 – Fiducia Inmobiliaria</a:t>
                      </a:r>
                    </a:p>
                    <a:p>
                      <a:pPr marL="342900" lvl="0" indent="-342900" algn="just">
                        <a:lnSpc>
                          <a:spcPct val="100000"/>
                        </a:lnSpc>
                        <a:spcAft>
                          <a:spcPts val="0"/>
                        </a:spcAft>
                        <a:buFont typeface="+mj-lt"/>
                        <a:buAutoNum type="arabicPeriod"/>
                      </a:pPr>
                      <a:r>
                        <a:rPr lang="es-PY" sz="1300" b="0" kern="100" dirty="0">
                          <a:effectLst/>
                        </a:rPr>
                        <a:t>Administración y pagos</a:t>
                      </a:r>
                    </a:p>
                    <a:p>
                      <a:pPr marL="342900" lvl="0" indent="-342900" algn="just">
                        <a:lnSpc>
                          <a:spcPct val="100000"/>
                        </a:lnSpc>
                        <a:spcAft>
                          <a:spcPts val="0"/>
                        </a:spcAft>
                        <a:buFont typeface="+mj-lt"/>
                        <a:buAutoNum type="arabicPeriod"/>
                      </a:pPr>
                      <a:r>
                        <a:rPr lang="es-PY" sz="1300" b="0" kern="100" dirty="0">
                          <a:effectLst/>
                        </a:rPr>
                        <a:t>Tesorería</a:t>
                      </a:r>
                    </a:p>
                    <a:p>
                      <a:pPr marL="342900" lvl="0" indent="-342900" algn="just">
                        <a:lnSpc>
                          <a:spcPct val="100000"/>
                        </a:lnSpc>
                        <a:spcAft>
                          <a:spcPts val="0"/>
                        </a:spcAft>
                        <a:buFont typeface="+mj-lt"/>
                        <a:buAutoNum type="arabicPeriod"/>
                      </a:pPr>
                      <a:r>
                        <a:rPr lang="es-PY" sz="1300" b="0" kern="100" dirty="0">
                          <a:effectLst/>
                        </a:rPr>
                        <a:t>Preventas</a:t>
                      </a:r>
                    </a:p>
                    <a:p>
                      <a:pPr marL="342900" lvl="0" indent="-342900" algn="just">
                        <a:lnSpc>
                          <a:spcPct val="100000"/>
                        </a:lnSpc>
                        <a:spcAft>
                          <a:spcPts val="0"/>
                        </a:spcAft>
                        <a:buFont typeface="+mj-lt"/>
                        <a:buAutoNum type="arabicPeriod"/>
                      </a:pPr>
                      <a:r>
                        <a:rPr lang="es-PY" sz="1300" b="0" kern="100" dirty="0">
                          <a:effectLst/>
                        </a:rPr>
                        <a:t>Otros</a:t>
                      </a:r>
                      <a:endParaRPr lang="es-PY" sz="13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28928" marR="28928" marT="0" marB="0">
                    <a:solidFill>
                      <a:schemeClr val="accent1">
                        <a:lumMod val="75000"/>
                      </a:schemeClr>
                    </a:solidFill>
                  </a:tcPr>
                </a:tc>
                <a:tc hMerge="1">
                  <a:txBody>
                    <a:bodyPr/>
                    <a:lstStyle/>
                    <a:p>
                      <a:endParaRPr lang="es-PY"/>
                    </a:p>
                  </a:txBody>
                  <a:tcPr/>
                </a:tc>
                <a:tc>
                  <a:txBody>
                    <a:bodyPr/>
                    <a:lstStyle/>
                    <a:p>
                      <a:pPr algn="just">
                        <a:lnSpc>
                          <a:spcPct val="100000"/>
                        </a:lnSpc>
                        <a:spcAft>
                          <a:spcPts val="0"/>
                        </a:spcAft>
                      </a:pPr>
                      <a:r>
                        <a:rPr lang="es-PY" sz="1300" kern="100" dirty="0">
                          <a:effectLst/>
                        </a:rPr>
                        <a:t>Tipo 3 – Fiducia de Administración</a:t>
                      </a:r>
                    </a:p>
                    <a:p>
                      <a:pPr marL="342900" lvl="0" indent="-342900" algn="just">
                        <a:lnSpc>
                          <a:spcPct val="100000"/>
                        </a:lnSpc>
                        <a:spcAft>
                          <a:spcPts val="0"/>
                        </a:spcAft>
                        <a:buFont typeface="+mj-lt"/>
                        <a:buAutoNum type="arabicPeriod"/>
                      </a:pPr>
                      <a:r>
                        <a:rPr lang="es-PY" sz="1300" b="0" kern="100" dirty="0">
                          <a:effectLst/>
                        </a:rPr>
                        <a:t>Administración y pagos</a:t>
                      </a:r>
                    </a:p>
                    <a:p>
                      <a:pPr marL="342900" lvl="0" indent="-342900" algn="just">
                        <a:lnSpc>
                          <a:spcPct val="100000"/>
                        </a:lnSpc>
                        <a:spcAft>
                          <a:spcPts val="0"/>
                        </a:spcAft>
                        <a:buFont typeface="+mj-lt"/>
                        <a:buAutoNum type="arabicPeriod"/>
                      </a:pPr>
                      <a:r>
                        <a:rPr lang="es-PY" sz="1300" b="0" kern="100" dirty="0">
                          <a:effectLst/>
                        </a:rPr>
                        <a:t>Administración de cartera</a:t>
                      </a:r>
                    </a:p>
                    <a:p>
                      <a:pPr marL="342900" lvl="0" indent="-342900" algn="just">
                        <a:lnSpc>
                          <a:spcPct val="100000"/>
                        </a:lnSpc>
                        <a:spcAft>
                          <a:spcPts val="0"/>
                        </a:spcAft>
                        <a:buFont typeface="+mj-lt"/>
                        <a:buAutoNum type="arabicPeriod"/>
                      </a:pPr>
                      <a:r>
                        <a:rPr lang="es-PY" sz="1300" b="0" kern="100" dirty="0">
                          <a:effectLst/>
                        </a:rPr>
                        <a:t>Administración de procesos concursales</a:t>
                      </a:r>
                    </a:p>
                    <a:p>
                      <a:pPr marL="342900" lvl="0" indent="-342900" algn="just">
                        <a:lnSpc>
                          <a:spcPct val="100000"/>
                        </a:lnSpc>
                        <a:spcAft>
                          <a:spcPts val="0"/>
                        </a:spcAft>
                        <a:buFont typeface="+mj-lt"/>
                        <a:buAutoNum type="arabicPeriod"/>
                      </a:pPr>
                      <a:r>
                        <a:rPr lang="es-PY" sz="1300" b="0" kern="100" dirty="0">
                          <a:effectLst/>
                        </a:rPr>
                        <a:t>Administración de empresas en situación de crisis</a:t>
                      </a:r>
                    </a:p>
                    <a:p>
                      <a:pPr marL="342900" lvl="0" indent="-342900" algn="just">
                        <a:lnSpc>
                          <a:spcPct val="100000"/>
                        </a:lnSpc>
                        <a:spcAft>
                          <a:spcPts val="0"/>
                        </a:spcAft>
                        <a:buFont typeface="+mj-lt"/>
                        <a:buAutoNum type="arabicPeriod"/>
                      </a:pPr>
                      <a:r>
                        <a:rPr lang="es-PY" sz="1300" b="0" kern="100" dirty="0">
                          <a:effectLst/>
                        </a:rPr>
                        <a:t>Otros</a:t>
                      </a:r>
                      <a:endParaRPr lang="es-PY" sz="13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28928" marR="28928" marT="0" marB="0">
                    <a:solidFill>
                      <a:schemeClr val="accent1">
                        <a:lumMod val="60000"/>
                        <a:lumOff val="40000"/>
                      </a:schemeClr>
                    </a:solidFill>
                  </a:tcPr>
                </a:tc>
                <a:extLst>
                  <a:ext uri="{0D108BD9-81ED-4DB2-BD59-A6C34878D82A}">
                    <a16:rowId xmlns:a16="http://schemas.microsoft.com/office/drawing/2014/main" val="1828822786"/>
                  </a:ext>
                </a:extLst>
              </a:tr>
              <a:tr h="2082819">
                <a:tc gridSpan="2">
                  <a:txBody>
                    <a:bodyPr/>
                    <a:lstStyle/>
                    <a:p>
                      <a:pPr algn="just">
                        <a:lnSpc>
                          <a:spcPct val="100000"/>
                        </a:lnSpc>
                        <a:spcAft>
                          <a:spcPts val="0"/>
                        </a:spcAft>
                      </a:pPr>
                      <a:r>
                        <a:rPr lang="es-PY" sz="1300" kern="100" dirty="0">
                          <a:solidFill>
                            <a:schemeClr val="tx1"/>
                          </a:solidFill>
                          <a:effectLst/>
                        </a:rPr>
                        <a:t>Tipo 4 – Fiducia de Administración de Procesos de Titularización</a:t>
                      </a:r>
                    </a:p>
                    <a:p>
                      <a:pPr marL="342900" lvl="0" indent="-342900" algn="just">
                        <a:lnSpc>
                          <a:spcPct val="100000"/>
                        </a:lnSpc>
                        <a:spcAft>
                          <a:spcPts val="0"/>
                        </a:spcAft>
                        <a:buFont typeface="+mj-lt"/>
                        <a:buAutoNum type="arabicPeriod"/>
                      </a:pPr>
                      <a:r>
                        <a:rPr lang="es-PY" sz="1300" b="0" kern="100" dirty="0">
                          <a:solidFill>
                            <a:schemeClr val="tx1"/>
                          </a:solidFill>
                          <a:effectLst/>
                        </a:rPr>
                        <a:t>Titularización de cartera hipotecaria para vivienda</a:t>
                      </a:r>
                    </a:p>
                    <a:p>
                      <a:pPr marL="342900" lvl="0" indent="-342900" algn="just">
                        <a:lnSpc>
                          <a:spcPct val="100000"/>
                        </a:lnSpc>
                        <a:spcAft>
                          <a:spcPts val="0"/>
                        </a:spcAft>
                        <a:buFont typeface="+mj-lt"/>
                        <a:buAutoNum type="arabicPeriod"/>
                      </a:pPr>
                      <a:r>
                        <a:rPr lang="es-PY" sz="1300" b="0" kern="100" dirty="0">
                          <a:solidFill>
                            <a:schemeClr val="tx1"/>
                          </a:solidFill>
                          <a:effectLst/>
                        </a:rPr>
                        <a:t>Titularización de cartera hipotecaria correspondiente a créditos hipotecarios futuros para financiar la construcción y la adquisición de vivienda</a:t>
                      </a:r>
                    </a:p>
                    <a:p>
                      <a:pPr marL="342900" lvl="0" indent="-342900" algn="just">
                        <a:lnSpc>
                          <a:spcPct val="100000"/>
                        </a:lnSpc>
                        <a:spcAft>
                          <a:spcPts val="0"/>
                        </a:spcAft>
                        <a:buFont typeface="+mj-lt"/>
                        <a:buAutoNum type="arabicPeriod"/>
                      </a:pPr>
                      <a:r>
                        <a:rPr lang="es-PY" sz="1300" b="0" kern="100" dirty="0">
                          <a:solidFill>
                            <a:schemeClr val="tx1"/>
                          </a:solidFill>
                          <a:effectLst/>
                        </a:rPr>
                        <a:t>Titularización de contratos de leasing</a:t>
                      </a:r>
                    </a:p>
                    <a:p>
                      <a:pPr marL="342900" lvl="0" indent="-342900" algn="just">
                        <a:lnSpc>
                          <a:spcPct val="100000"/>
                        </a:lnSpc>
                        <a:spcAft>
                          <a:spcPts val="0"/>
                        </a:spcAft>
                        <a:buFont typeface="+mj-lt"/>
                        <a:buAutoNum type="arabicPeriod"/>
                      </a:pPr>
                      <a:r>
                        <a:rPr lang="es-PY" sz="1300" b="0" kern="100" dirty="0">
                          <a:solidFill>
                            <a:schemeClr val="tx1"/>
                          </a:solidFill>
                          <a:effectLst/>
                        </a:rPr>
                        <a:t>Titularización de cartera de créditos distinta de vivienda y de contratos de leasing</a:t>
                      </a:r>
                    </a:p>
                    <a:p>
                      <a:pPr marL="342900" lvl="0" indent="-342900" algn="just">
                        <a:lnSpc>
                          <a:spcPct val="100000"/>
                        </a:lnSpc>
                        <a:spcAft>
                          <a:spcPts val="0"/>
                        </a:spcAft>
                        <a:buFont typeface="+mj-lt"/>
                        <a:buAutoNum type="arabicPeriod"/>
                      </a:pPr>
                      <a:r>
                        <a:rPr lang="es-PY" sz="1300" b="0" kern="100" dirty="0">
                          <a:solidFill>
                            <a:schemeClr val="tx1"/>
                          </a:solidFill>
                          <a:effectLst/>
                        </a:rPr>
                        <a:t>Titularización de títulos de deuda pública</a:t>
                      </a:r>
                    </a:p>
                    <a:p>
                      <a:pPr marL="342900" lvl="0" indent="-342900" algn="just">
                        <a:lnSpc>
                          <a:spcPct val="100000"/>
                        </a:lnSpc>
                        <a:spcAft>
                          <a:spcPts val="0"/>
                        </a:spcAft>
                        <a:buFont typeface="+mj-lt"/>
                        <a:buAutoNum type="arabicPeriod"/>
                      </a:pPr>
                      <a:r>
                        <a:rPr lang="es-PY" sz="1300" b="0" kern="100" dirty="0">
                          <a:solidFill>
                            <a:schemeClr val="tx1"/>
                          </a:solidFill>
                          <a:effectLst/>
                        </a:rPr>
                        <a:t>Titularización de documentos de crédito</a:t>
                      </a:r>
                    </a:p>
                    <a:p>
                      <a:pPr marL="342900" lvl="0" indent="-342900" algn="just">
                        <a:lnSpc>
                          <a:spcPct val="100000"/>
                        </a:lnSpc>
                        <a:spcAft>
                          <a:spcPts val="0"/>
                        </a:spcAft>
                        <a:buFont typeface="+mj-lt"/>
                        <a:buAutoNum type="arabicPeriod"/>
                      </a:pPr>
                      <a:r>
                        <a:rPr lang="es-PY" sz="1300" b="0" kern="100" dirty="0">
                          <a:solidFill>
                            <a:schemeClr val="tx1"/>
                          </a:solidFill>
                          <a:effectLst/>
                        </a:rPr>
                        <a:t>Titularización de activos inmobiliarios construidos o por construir</a:t>
                      </a:r>
                    </a:p>
                    <a:p>
                      <a:pPr marL="342900" lvl="0" indent="-342900" algn="just">
                        <a:lnSpc>
                          <a:spcPct val="100000"/>
                        </a:lnSpc>
                        <a:spcAft>
                          <a:spcPts val="0"/>
                        </a:spcAft>
                        <a:buFont typeface="+mj-lt"/>
                        <a:buAutoNum type="arabicPeriod"/>
                      </a:pPr>
                      <a:r>
                        <a:rPr lang="es-PY" sz="1300" b="0" kern="100" dirty="0">
                          <a:solidFill>
                            <a:schemeClr val="tx1"/>
                          </a:solidFill>
                          <a:effectLst/>
                        </a:rPr>
                        <a:t>Titularización de rentas o flujos de caja futuros para financiar el desarrollo de actividades productivas, actividades energéticas, obras de infraestructura y prestación de servicios públicos a cargo de entidades públicas o privadas</a:t>
                      </a:r>
                    </a:p>
                    <a:p>
                      <a:pPr marL="342900" lvl="0" indent="-342900" algn="just">
                        <a:lnSpc>
                          <a:spcPct val="100000"/>
                        </a:lnSpc>
                        <a:spcAft>
                          <a:spcPts val="0"/>
                        </a:spcAft>
                        <a:buFont typeface="+mj-lt"/>
                        <a:buAutoNum type="arabicPeriod"/>
                      </a:pPr>
                      <a:r>
                        <a:rPr lang="es-PY" sz="1300" b="0" kern="100" dirty="0">
                          <a:solidFill>
                            <a:schemeClr val="tx1"/>
                          </a:solidFill>
                          <a:effectLst/>
                        </a:rPr>
                        <a:t>Titularización de productos agropecuarios, agroindustriales u otros </a:t>
                      </a:r>
                      <a:r>
                        <a:rPr lang="es-PY" sz="1300" b="0" kern="100" dirty="0" err="1">
                          <a:solidFill>
                            <a:schemeClr val="tx1"/>
                          </a:solidFill>
                          <a:effectLst/>
                        </a:rPr>
                        <a:t>commodities</a:t>
                      </a:r>
                      <a:endParaRPr lang="es-PY" sz="1300" b="0" kern="100" dirty="0">
                        <a:solidFill>
                          <a:schemeClr val="tx1"/>
                        </a:solidFill>
                        <a:effectLst/>
                      </a:endParaRPr>
                    </a:p>
                    <a:p>
                      <a:pPr marL="342900" lvl="0" indent="-342900" algn="just">
                        <a:lnSpc>
                          <a:spcPct val="100000"/>
                        </a:lnSpc>
                        <a:spcAft>
                          <a:spcPts val="0"/>
                        </a:spcAft>
                        <a:buFont typeface="+mj-lt"/>
                        <a:buAutoNum type="arabicPeriod"/>
                      </a:pPr>
                      <a:r>
                        <a:rPr lang="es-PY" sz="1300" b="0" kern="100" dirty="0">
                          <a:solidFill>
                            <a:schemeClr val="tx1"/>
                          </a:solidFill>
                          <a:effectLst/>
                        </a:rPr>
                        <a:t>Otros</a:t>
                      </a:r>
                      <a:endParaRPr lang="es-PY" sz="13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928" marR="28928" marT="0" marB="0">
                    <a:solidFill>
                      <a:schemeClr val="accent1">
                        <a:lumMod val="40000"/>
                        <a:lumOff val="60000"/>
                      </a:schemeClr>
                    </a:solidFill>
                  </a:tcPr>
                </a:tc>
                <a:tc hMerge="1">
                  <a:txBody>
                    <a:bodyPr/>
                    <a:lstStyle/>
                    <a:p>
                      <a:endParaRPr lang="es-PY"/>
                    </a:p>
                  </a:txBody>
                  <a:tcPr/>
                </a:tc>
                <a:tc gridSpan="2">
                  <a:txBody>
                    <a:bodyPr/>
                    <a:lstStyle/>
                    <a:p>
                      <a:pPr algn="just">
                        <a:lnSpc>
                          <a:spcPct val="100000"/>
                        </a:lnSpc>
                        <a:spcAft>
                          <a:spcPts val="0"/>
                        </a:spcAft>
                      </a:pPr>
                      <a:r>
                        <a:rPr lang="es-PY" sz="1300" b="1" kern="100" dirty="0">
                          <a:effectLst/>
                        </a:rPr>
                        <a:t>Tipo 5 – Fiducia en garantía</a:t>
                      </a:r>
                    </a:p>
                    <a:p>
                      <a:pPr marL="342900" lvl="0" indent="-342900" algn="just">
                        <a:lnSpc>
                          <a:spcPct val="100000"/>
                        </a:lnSpc>
                        <a:spcAft>
                          <a:spcPts val="0"/>
                        </a:spcAft>
                        <a:buFont typeface="+mj-lt"/>
                        <a:buAutoNum type="arabicPeriod"/>
                      </a:pPr>
                      <a:r>
                        <a:rPr lang="es-PY" sz="1300" kern="100" dirty="0">
                          <a:effectLst/>
                        </a:rPr>
                        <a:t>Fiducia en garantía y fuente de pago</a:t>
                      </a:r>
                    </a:p>
                    <a:p>
                      <a:pPr marL="342900" lvl="0" indent="-342900" algn="just">
                        <a:lnSpc>
                          <a:spcPct val="100000"/>
                        </a:lnSpc>
                        <a:spcAft>
                          <a:spcPts val="0"/>
                        </a:spcAft>
                        <a:buFont typeface="+mj-lt"/>
                        <a:buAutoNum type="arabicPeriod"/>
                      </a:pPr>
                      <a:r>
                        <a:rPr lang="es-PY" sz="1300" kern="100" dirty="0">
                          <a:effectLst/>
                        </a:rPr>
                        <a:t>Fiducia fuente de pago</a:t>
                      </a:r>
                      <a:endParaRPr lang="es-PY" sz="13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28928" marR="28928" marT="0" marB="0">
                    <a:solidFill>
                      <a:schemeClr val="accent1">
                        <a:lumMod val="20000"/>
                        <a:lumOff val="80000"/>
                      </a:schemeClr>
                    </a:solidFill>
                  </a:tcPr>
                </a:tc>
                <a:tc hMerge="1">
                  <a:txBody>
                    <a:bodyPr/>
                    <a:lstStyle/>
                    <a:p>
                      <a:endParaRPr lang="es-PY"/>
                    </a:p>
                  </a:txBody>
                  <a:tcPr/>
                </a:tc>
                <a:extLst>
                  <a:ext uri="{0D108BD9-81ED-4DB2-BD59-A6C34878D82A}">
                    <a16:rowId xmlns:a16="http://schemas.microsoft.com/office/drawing/2014/main" val="1368155076"/>
                  </a:ext>
                </a:extLst>
              </a:tr>
            </a:tbl>
          </a:graphicData>
        </a:graphic>
      </p:graphicFrame>
    </p:spTree>
    <p:extLst>
      <p:ext uri="{BB962C8B-B14F-4D97-AF65-F5344CB8AC3E}">
        <p14:creationId xmlns:p14="http://schemas.microsoft.com/office/powerpoint/2010/main" val="4188781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1BDE76B6-1AB0-DDEF-58FE-79640EF8750A}"/>
              </a:ext>
            </a:extLst>
          </p:cNvPr>
          <p:cNvPicPr>
            <a:picLocks noGrp="1" noChangeAspect="1"/>
          </p:cNvPicPr>
          <p:nvPr>
            <p:ph idx="1"/>
          </p:nvPr>
        </p:nvPicPr>
        <p:blipFill rotWithShape="1">
          <a:blip r:embed="rId2"/>
          <a:srcRect l="23142" t="18311" r="25635" b="37542"/>
          <a:stretch/>
        </p:blipFill>
        <p:spPr bwMode="auto">
          <a:xfrm>
            <a:off x="644327" y="834835"/>
            <a:ext cx="10702098" cy="518833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3130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5324" y="914400"/>
            <a:ext cx="11642148" cy="737534"/>
          </a:xfrm>
        </p:spPr>
        <p:txBody>
          <a:bodyPr>
            <a:normAutofit/>
          </a:bodyPr>
          <a:lstStyle/>
          <a:p>
            <a:r>
              <a:rPr lang="es-PY" sz="2400" b="1" dirty="0">
                <a:effectLst/>
                <a:latin typeface="Calibri" panose="020F0502020204030204" pitchFamily="34" charset="0"/>
                <a:ea typeface="Calibri" panose="020F0502020204030204" pitchFamily="34" charset="0"/>
                <a:cs typeface="Times New Roman" panose="02020603050405020304" pitchFamily="18" charset="0"/>
              </a:rPr>
              <a:t>CLASES DE NEGOCIOS FIDUCIARIOS TIPIFICADOS EN LA NORMATIVA VIGENTE (CONT.)</a:t>
            </a:r>
            <a:endParaRPr lang="es-PY" sz="2400" b="1" dirty="0">
              <a:latin typeface="+mn-lt"/>
            </a:endParaRPr>
          </a:p>
        </p:txBody>
      </p:sp>
      <p:sp>
        <p:nvSpPr>
          <p:cNvPr id="3" name="Marcador de contenido 2"/>
          <p:cNvSpPr>
            <a:spLocks noGrp="1"/>
          </p:cNvSpPr>
          <p:nvPr>
            <p:ph idx="1"/>
          </p:nvPr>
        </p:nvSpPr>
        <p:spPr>
          <a:xfrm>
            <a:off x="235324" y="1651934"/>
            <a:ext cx="11721352" cy="4165206"/>
          </a:xfrm>
        </p:spPr>
        <p:txBody>
          <a:bodyPr>
            <a:normAutofit/>
          </a:bodyPr>
          <a:lstStyle/>
          <a:p>
            <a:pPr marL="0" indent="0" algn="just">
              <a:lnSpc>
                <a:spcPct val="107000"/>
              </a:lnSpc>
              <a:spcAft>
                <a:spcPts val="800"/>
              </a:spcAft>
              <a:buNone/>
            </a:pPr>
            <a:r>
              <a:rPr lang="es-PY" sz="1900" b="1" kern="100" dirty="0">
                <a:effectLst/>
                <a:latin typeface="Calibri" panose="020F0502020204030204" pitchFamily="34" charset="0"/>
                <a:ea typeface="Calibri" panose="020F0502020204030204" pitchFamily="34" charset="0"/>
                <a:cs typeface="Times New Roman" panose="02020603050405020304" pitchFamily="18" charset="0"/>
              </a:rPr>
              <a:t>Fiducia de garantía</a:t>
            </a:r>
            <a:endParaRPr lang="es-PY" sz="19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El fideicomitente transfiere al fiduciario, de manera irrevocable, la titularidad de un derecho o la propiedad de uno o más bienes especificados, con el objeto de asegurar el cumplimiento de determinadas obligaciones</a:t>
            </a:r>
          </a:p>
          <a:p>
            <a:pPr marL="342900" lvl="0" indent="-342900" algn="just">
              <a:lnSpc>
                <a:spcPct val="107000"/>
              </a:lnSpc>
              <a:buFont typeface="Symbol" panose="05050102010706020507" pitchFamily="18" charset="2"/>
              <a:buChar char=""/>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Obligaciones presentes o futuras, constituidas o por constituir, a su cargo o a cargo de un tercero respecto del cual el fideicomitente desea servir como garante</a:t>
            </a:r>
          </a:p>
          <a:p>
            <a:pPr marL="342900" lvl="0" indent="-342900" algn="just">
              <a:lnSpc>
                <a:spcPct val="107000"/>
              </a:lnSpc>
              <a:buFont typeface="Symbol" panose="05050102010706020507" pitchFamily="18" charset="2"/>
              <a:buChar char=""/>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A favor de uno o más acreedores beneficiarios</a:t>
            </a:r>
          </a:p>
          <a:p>
            <a:pPr marL="342900" lvl="0" indent="-342900" algn="just">
              <a:lnSpc>
                <a:spcPct val="107000"/>
              </a:lnSpc>
              <a:spcAft>
                <a:spcPts val="800"/>
              </a:spcAft>
              <a:buFont typeface="Symbol" panose="05050102010706020507" pitchFamily="18" charset="2"/>
              <a:buChar char=""/>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Su finalidad es que, ante el incumplimiento del deudor, los créditos asegurados se cancelen por el fiduciario mediante la enajenación de los bienes fideicomitidos</a:t>
            </a:r>
          </a:p>
          <a:p>
            <a:pPr marL="0" indent="0">
              <a:buNone/>
            </a:pPr>
            <a:endParaRPr lang="es-PY" b="1" dirty="0"/>
          </a:p>
        </p:txBody>
      </p:sp>
      <p:pic>
        <p:nvPicPr>
          <p:cNvPr id="4" name="Picture 4" descr="GB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676526"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77862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5324" y="914400"/>
            <a:ext cx="11642148" cy="737534"/>
          </a:xfrm>
        </p:spPr>
        <p:txBody>
          <a:bodyPr>
            <a:normAutofit/>
          </a:bodyPr>
          <a:lstStyle/>
          <a:p>
            <a:r>
              <a:rPr lang="es-PY" sz="2400" b="1" dirty="0">
                <a:effectLst/>
                <a:latin typeface="Calibri" panose="020F0502020204030204" pitchFamily="34" charset="0"/>
                <a:ea typeface="Calibri" panose="020F0502020204030204" pitchFamily="34" charset="0"/>
                <a:cs typeface="Times New Roman" panose="02020603050405020304" pitchFamily="18" charset="0"/>
              </a:rPr>
              <a:t>CLASES DE NEGOCIOS FIDUCIARIOS TIPIFICADOS EN LA NORMATIVA VIGENTE (CONT.)</a:t>
            </a:r>
            <a:endParaRPr lang="es-PY" sz="2400" b="1" dirty="0">
              <a:latin typeface="+mn-lt"/>
            </a:endParaRPr>
          </a:p>
        </p:txBody>
      </p:sp>
      <p:sp>
        <p:nvSpPr>
          <p:cNvPr id="3" name="Marcador de contenido 2"/>
          <p:cNvSpPr>
            <a:spLocks noGrp="1"/>
          </p:cNvSpPr>
          <p:nvPr>
            <p:ph idx="1"/>
          </p:nvPr>
        </p:nvSpPr>
        <p:spPr>
          <a:xfrm>
            <a:off x="235324" y="1651934"/>
            <a:ext cx="11721352" cy="4165206"/>
          </a:xfrm>
        </p:spPr>
        <p:txBody>
          <a:bodyPr>
            <a:normAutofit/>
          </a:bodyPr>
          <a:lstStyle/>
          <a:p>
            <a:pPr marL="0" indent="0" algn="just">
              <a:lnSpc>
                <a:spcPct val="107000"/>
              </a:lnSpc>
              <a:spcAft>
                <a:spcPts val="800"/>
              </a:spcAft>
              <a:buNone/>
            </a:pPr>
            <a:r>
              <a:rPr lang="es-PY" sz="1900" b="1" kern="100" dirty="0">
                <a:effectLst/>
                <a:latin typeface="Calibri" panose="020F0502020204030204" pitchFamily="34" charset="0"/>
                <a:ea typeface="Calibri" panose="020F0502020204030204" pitchFamily="34" charset="0"/>
                <a:cs typeface="Times New Roman" panose="02020603050405020304" pitchFamily="18" charset="0"/>
              </a:rPr>
              <a:t>Fideicomiso para la ejecución y desarrollo de proyectos de construcción</a:t>
            </a:r>
            <a:endParaRPr lang="es-PY" sz="19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El fideicomitente transfiere al fiduciario, de manera irrevocable, la titularidad del derecho de dominio sobre un bien inmueble y/o sobre los planos diseños, estudios de factibilidad, etc.</a:t>
            </a:r>
          </a:p>
          <a:p>
            <a:pPr marL="342900" lvl="0" indent="-342900" algn="just">
              <a:lnSpc>
                <a:spcPct val="107000"/>
              </a:lnSpc>
              <a:spcAft>
                <a:spcPts val="800"/>
              </a:spcAft>
              <a:buFont typeface="Symbol" panose="05050102010706020507" pitchFamily="18" charset="2"/>
              <a:buChar char=""/>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El objeto es formar un patrimonio autónomo que estará especialmente destinado al desarrollo de un proyecto de construcción en el que las unidades resultantes del mismo se enajenarán a terceros distintos del fideicomitente o de sus beneficiarios</a:t>
            </a:r>
          </a:p>
          <a:p>
            <a:pPr marL="0" indent="0">
              <a:buNone/>
            </a:pPr>
            <a:endParaRPr lang="es-PY" b="1" dirty="0"/>
          </a:p>
        </p:txBody>
      </p:sp>
      <p:pic>
        <p:nvPicPr>
          <p:cNvPr id="4" name="Picture 4" descr="GB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676526"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818338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5324" y="914400"/>
            <a:ext cx="11642148" cy="737534"/>
          </a:xfrm>
        </p:spPr>
        <p:txBody>
          <a:bodyPr>
            <a:normAutofit/>
          </a:bodyPr>
          <a:lstStyle/>
          <a:p>
            <a:r>
              <a:rPr lang="es-PY" sz="2400" b="1" dirty="0">
                <a:effectLst/>
                <a:latin typeface="Calibri" panose="020F0502020204030204" pitchFamily="34" charset="0"/>
                <a:ea typeface="Calibri" panose="020F0502020204030204" pitchFamily="34" charset="0"/>
                <a:cs typeface="Times New Roman" panose="02020603050405020304" pitchFamily="18" charset="0"/>
              </a:rPr>
              <a:t>CLASES DE NEGOCIOS FIDUCIARIOS TIPIFICADOS EN LA NORMATIVA VIGENTE (CONT.)</a:t>
            </a:r>
            <a:endParaRPr lang="es-PY" sz="2400" b="1" dirty="0">
              <a:latin typeface="+mn-lt"/>
            </a:endParaRPr>
          </a:p>
        </p:txBody>
      </p:sp>
      <p:sp>
        <p:nvSpPr>
          <p:cNvPr id="3" name="Marcador de contenido 2"/>
          <p:cNvSpPr>
            <a:spLocks noGrp="1"/>
          </p:cNvSpPr>
          <p:nvPr>
            <p:ph idx="1"/>
          </p:nvPr>
        </p:nvSpPr>
        <p:spPr>
          <a:xfrm>
            <a:off x="235324" y="1651934"/>
            <a:ext cx="11721352" cy="4165206"/>
          </a:xfrm>
        </p:spPr>
        <p:txBody>
          <a:bodyPr>
            <a:normAutofit/>
          </a:bodyPr>
          <a:lstStyle/>
          <a:p>
            <a:pPr marL="0" indent="0" algn="just">
              <a:lnSpc>
                <a:spcPct val="107000"/>
              </a:lnSpc>
              <a:spcAft>
                <a:spcPts val="800"/>
              </a:spcAft>
              <a:buNone/>
            </a:pPr>
            <a:r>
              <a:rPr lang="es-PY" sz="1900" b="1" kern="100" dirty="0">
                <a:effectLst/>
                <a:latin typeface="Calibri" panose="020F0502020204030204" pitchFamily="34" charset="0"/>
                <a:ea typeface="Calibri" panose="020F0502020204030204" pitchFamily="34" charset="0"/>
                <a:cs typeface="Times New Roman" panose="02020603050405020304" pitchFamily="18" charset="0"/>
              </a:rPr>
              <a:t>N</a:t>
            </a:r>
            <a:r>
              <a:rPr lang="es-PY" sz="1900" b="1" kern="100" dirty="0">
                <a:latin typeface="Calibri" panose="020F0502020204030204" pitchFamily="34" charset="0"/>
                <a:ea typeface="Calibri" panose="020F0502020204030204" pitchFamily="34" charset="0"/>
                <a:cs typeface="Times New Roman" panose="02020603050405020304" pitchFamily="18" charset="0"/>
              </a:rPr>
              <a:t>egocio fiduciario de administración</a:t>
            </a:r>
            <a:endParaRPr lang="es-PY" sz="19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Se entregan bienes a una entidad fiduciaria, transfiriendo o no su propiedad, para que los administre y desarrolle la gestión encomendada por el constituyente, destinando los bienes fideicomitidos junto con sus respectivos rendimientos, si los hay, al cumplimiento de la finalidad señalada. Puede tener las siguientes modalidades, entre otras:</a:t>
            </a:r>
          </a:p>
          <a:p>
            <a:pPr marL="719138" lvl="0" indent="-358775" algn="just">
              <a:lnSpc>
                <a:spcPct val="107000"/>
              </a:lnSpc>
              <a:buFont typeface="Courier New" panose="02070309020205020404" pitchFamily="49" charset="0"/>
              <a:buChar char="o"/>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Administración y pagos</a:t>
            </a:r>
          </a:p>
          <a:p>
            <a:pPr marL="719138" lvl="0" indent="-358775" algn="just">
              <a:lnSpc>
                <a:spcPct val="107000"/>
              </a:lnSpc>
              <a:buFont typeface="Courier New" panose="02070309020205020404" pitchFamily="49" charset="0"/>
              <a:buChar char="o"/>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Administración de cartera</a:t>
            </a:r>
          </a:p>
          <a:p>
            <a:pPr marL="719138" lvl="0" indent="-358775" algn="just">
              <a:lnSpc>
                <a:spcPct val="107000"/>
              </a:lnSpc>
              <a:spcAft>
                <a:spcPts val="800"/>
              </a:spcAft>
              <a:buFont typeface="Courier New" panose="02070309020205020404" pitchFamily="49" charset="0"/>
              <a:buChar char="o"/>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Administración de procesos concursales</a:t>
            </a:r>
          </a:p>
          <a:p>
            <a:pPr marL="0" indent="0">
              <a:buNone/>
            </a:pPr>
            <a:endParaRPr lang="es-PY" b="1" dirty="0"/>
          </a:p>
        </p:txBody>
      </p:sp>
      <p:pic>
        <p:nvPicPr>
          <p:cNvPr id="4" name="Picture 4" descr="GB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676526"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4111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5324" y="914400"/>
            <a:ext cx="11642148" cy="737534"/>
          </a:xfrm>
        </p:spPr>
        <p:txBody>
          <a:bodyPr>
            <a:normAutofit/>
          </a:bodyPr>
          <a:lstStyle/>
          <a:p>
            <a:r>
              <a:rPr lang="es-PY" sz="2400" b="1" dirty="0">
                <a:effectLst/>
                <a:latin typeface="Calibri" panose="020F0502020204030204" pitchFamily="34" charset="0"/>
                <a:ea typeface="Calibri" panose="020F0502020204030204" pitchFamily="34" charset="0"/>
                <a:cs typeface="Times New Roman" panose="02020603050405020304" pitchFamily="18" charset="0"/>
              </a:rPr>
              <a:t>CLASES DE NEGOCIOS FIDUCIARIOS TIPIFICADOS EN LA NORMATIVA VIGENTE (CONT.)</a:t>
            </a:r>
            <a:endParaRPr lang="es-PY" sz="2400" b="1" dirty="0">
              <a:latin typeface="+mn-lt"/>
            </a:endParaRPr>
          </a:p>
        </p:txBody>
      </p:sp>
      <p:sp>
        <p:nvSpPr>
          <p:cNvPr id="3" name="Marcador de contenido 2"/>
          <p:cNvSpPr>
            <a:spLocks noGrp="1"/>
          </p:cNvSpPr>
          <p:nvPr>
            <p:ph idx="1"/>
          </p:nvPr>
        </p:nvSpPr>
        <p:spPr>
          <a:xfrm>
            <a:off x="235324" y="1651934"/>
            <a:ext cx="11721352" cy="4165206"/>
          </a:xfrm>
        </p:spPr>
        <p:txBody>
          <a:bodyPr>
            <a:normAutofit/>
          </a:bodyPr>
          <a:lstStyle/>
          <a:p>
            <a:pPr marL="0" indent="0" algn="just">
              <a:lnSpc>
                <a:spcPct val="107000"/>
              </a:lnSpc>
              <a:spcAft>
                <a:spcPts val="800"/>
              </a:spcAft>
              <a:buNone/>
            </a:pPr>
            <a:r>
              <a:rPr lang="es-PY" sz="1900" b="1" kern="100" dirty="0">
                <a:effectLst/>
                <a:latin typeface="Calibri" panose="020F0502020204030204" pitchFamily="34" charset="0"/>
                <a:ea typeface="Calibri" panose="020F0502020204030204" pitchFamily="34" charset="0"/>
                <a:cs typeface="Times New Roman" panose="02020603050405020304" pitchFamily="18" charset="0"/>
              </a:rPr>
              <a:t>Negocio fiduciario de administración de procesos de titularización o </a:t>
            </a:r>
            <a:r>
              <a:rPr lang="es-PY" sz="1900" b="1" kern="100" dirty="0" err="1">
                <a:effectLst/>
                <a:latin typeface="Calibri" panose="020F0502020204030204" pitchFamily="34" charset="0"/>
                <a:ea typeface="Calibri" panose="020F0502020204030204" pitchFamily="34" charset="0"/>
                <a:cs typeface="Times New Roman" panose="02020603050405020304" pitchFamily="18" charset="0"/>
              </a:rPr>
              <a:t>securitización</a:t>
            </a:r>
            <a:endParaRPr lang="es-PY" sz="19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Mecanismo jurídico y financiero de movilización de activos, que consiste en el empaquetamiento de bienes presentes o futuros generadores de flujos de caja, denominados “activos subyacentes”</a:t>
            </a:r>
          </a:p>
          <a:p>
            <a:pPr marL="342900" lvl="0" indent="-342900" algn="just">
              <a:lnSpc>
                <a:spcPct val="107000"/>
              </a:lnSpc>
              <a:buFont typeface="Symbol" panose="05050102010706020507" pitchFamily="18" charset="2"/>
              <a:buChar char=""/>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Creación de una estructura autofinanciada a través de la conformación de un patrimonio autónomo encargado de emitir valores susceptibles de ser colocados en el mercado público de valores</a:t>
            </a:r>
          </a:p>
          <a:p>
            <a:pPr marL="342900" lvl="0" indent="-342900" algn="just">
              <a:lnSpc>
                <a:spcPct val="107000"/>
              </a:lnSpc>
              <a:spcAft>
                <a:spcPts val="800"/>
              </a:spcAft>
              <a:buFont typeface="Symbol" panose="05050102010706020507" pitchFamily="18" charset="2"/>
              <a:buChar char=""/>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La fuente exclusiva de pagos de tales valores será el flujo de caja derivado de los activos subyacentes vinculados al proceso de titularización</a:t>
            </a:r>
          </a:p>
          <a:p>
            <a:pPr marL="0" indent="0">
              <a:buNone/>
            </a:pPr>
            <a:endParaRPr lang="es-PY" b="1" dirty="0"/>
          </a:p>
        </p:txBody>
      </p:sp>
      <p:pic>
        <p:nvPicPr>
          <p:cNvPr id="4" name="Picture 4" descr="GB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676526"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74086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5324" y="914400"/>
            <a:ext cx="11642148" cy="737534"/>
          </a:xfrm>
        </p:spPr>
        <p:txBody>
          <a:bodyPr>
            <a:normAutofit fontScale="90000"/>
          </a:bodyPr>
          <a:lstStyle/>
          <a:p>
            <a:r>
              <a:rPr lang="es-PY" sz="2400" b="1" kern="100" dirty="0">
                <a:effectLst/>
                <a:latin typeface="Calibri" panose="020F0502020204030204" pitchFamily="34" charset="0"/>
                <a:ea typeface="Calibri" panose="020F0502020204030204" pitchFamily="34" charset="0"/>
                <a:cs typeface="Times New Roman" panose="02020603050405020304" pitchFamily="18" charset="0"/>
              </a:rPr>
              <a:t>FUNDAMENTOS DEL CRECIENTE USO DE LOS FIDEICOMISOS EN LOS NEGOCIOS </a:t>
            </a:r>
            <a:r>
              <a:rPr lang="es-PY" sz="2700" b="1" kern="100" dirty="0">
                <a:effectLst/>
                <a:latin typeface="Calibri" panose="020F0502020204030204" pitchFamily="34" charset="0"/>
                <a:ea typeface="Calibri" panose="020F0502020204030204" pitchFamily="34" charset="0"/>
                <a:cs typeface="Times New Roman" panose="02020603050405020304" pitchFamily="18" charset="0"/>
              </a:rPr>
              <a:t>INMOBILIARIOS</a:t>
            </a:r>
            <a:br>
              <a:rPr lang="es-PY"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s-PY" sz="2400" b="1" dirty="0">
              <a:latin typeface="+mn-lt"/>
            </a:endParaRPr>
          </a:p>
        </p:txBody>
      </p:sp>
      <p:sp>
        <p:nvSpPr>
          <p:cNvPr id="3" name="Marcador de contenido 2"/>
          <p:cNvSpPr>
            <a:spLocks noGrp="1"/>
          </p:cNvSpPr>
          <p:nvPr>
            <p:ph idx="1"/>
          </p:nvPr>
        </p:nvSpPr>
        <p:spPr>
          <a:xfrm>
            <a:off x="235324" y="1651933"/>
            <a:ext cx="11721352" cy="4651590"/>
          </a:xfrm>
        </p:spPr>
        <p:txBody>
          <a:bodyPr>
            <a:normAutofit fontScale="92500" lnSpcReduction="10000"/>
          </a:bodyPr>
          <a:lstStyle/>
          <a:p>
            <a:pPr marL="342900" lvl="0" indent="-342900" algn="just">
              <a:lnSpc>
                <a:spcPct val="107000"/>
              </a:lnSpc>
              <a:buFont typeface="Symbol" panose="05050102010706020507" pitchFamily="18" charset="2"/>
              <a:buChar char=""/>
            </a:pPr>
            <a:r>
              <a:rPr lang="es-PY" sz="2100" kern="100" dirty="0">
                <a:effectLst/>
                <a:latin typeface="Calibri" panose="020F0502020204030204" pitchFamily="34" charset="0"/>
                <a:ea typeface="Calibri" panose="020F0502020204030204" pitchFamily="34" charset="0"/>
                <a:cs typeface="Times New Roman" panose="02020603050405020304" pitchFamily="18" charset="0"/>
              </a:rPr>
              <a:t>El negocio inmobiliario evolucionó para convertirse en un negocio </a:t>
            </a:r>
            <a:r>
              <a:rPr lang="es-PY" sz="2100" i="1" kern="100" dirty="0">
                <a:effectLst/>
                <a:latin typeface="Calibri" panose="020F0502020204030204" pitchFamily="34" charset="0"/>
                <a:ea typeface="Calibri" panose="020F0502020204030204" pitchFamily="34" charset="0"/>
                <a:cs typeface="Times New Roman" panose="02020603050405020304" pitchFamily="18" charset="0"/>
              </a:rPr>
              <a:t>financiero</a:t>
            </a:r>
            <a:r>
              <a:rPr lang="es-PY" sz="2100" kern="100" dirty="0">
                <a:effectLst/>
                <a:latin typeface="Calibri" panose="020F0502020204030204" pitchFamily="34" charset="0"/>
                <a:ea typeface="Calibri" panose="020F0502020204030204" pitchFamily="34" charset="0"/>
                <a:cs typeface="Times New Roman" panose="02020603050405020304" pitchFamily="18" charset="0"/>
              </a:rPr>
              <a:t>, en el que la captación de recursos bajo condiciones competitivas se volvió un factor clave</a:t>
            </a:r>
          </a:p>
          <a:p>
            <a:pPr marL="342900" lvl="0" indent="-342900" algn="just">
              <a:lnSpc>
                <a:spcPct val="107000"/>
              </a:lnSpc>
              <a:buFont typeface="Symbol" panose="05050102010706020507" pitchFamily="18" charset="2"/>
              <a:buChar char=""/>
            </a:pPr>
            <a:r>
              <a:rPr lang="es-PY" sz="2100" kern="100" dirty="0">
                <a:effectLst/>
                <a:latin typeface="Calibri" panose="020F0502020204030204" pitchFamily="34" charset="0"/>
                <a:ea typeface="Calibri" panose="020F0502020204030204" pitchFamily="34" charset="0"/>
                <a:cs typeface="Times New Roman" panose="02020603050405020304" pitchFamily="18" charset="0"/>
              </a:rPr>
              <a:t>La fiducia de garantía se consolidó como una alternativa muy atractiva a las garantías reales típicas (</a:t>
            </a:r>
            <a:r>
              <a:rPr lang="es-PY" sz="2100" i="1" kern="100" dirty="0">
                <a:effectLst/>
                <a:latin typeface="Calibri" panose="020F0502020204030204" pitchFamily="34" charset="0"/>
                <a:ea typeface="Calibri" panose="020F0502020204030204" pitchFamily="34" charset="0"/>
                <a:cs typeface="Times New Roman" panose="02020603050405020304" pitchFamily="18" charset="0"/>
              </a:rPr>
              <a:t>i.e.</a:t>
            </a:r>
            <a:r>
              <a:rPr lang="es-PY" sz="2100" kern="100" dirty="0">
                <a:effectLst/>
                <a:latin typeface="Calibri" panose="020F0502020204030204" pitchFamily="34" charset="0"/>
                <a:ea typeface="Calibri" panose="020F0502020204030204" pitchFamily="34" charset="0"/>
                <a:cs typeface="Times New Roman" panose="02020603050405020304" pitchFamily="18" charset="0"/>
              </a:rPr>
              <a:t> la hipoteca)</a:t>
            </a:r>
          </a:p>
          <a:p>
            <a:pPr marL="342900" lvl="0" indent="-342900" algn="just">
              <a:lnSpc>
                <a:spcPct val="107000"/>
              </a:lnSpc>
              <a:buFont typeface="Symbol" panose="05050102010706020507" pitchFamily="18" charset="2"/>
              <a:buChar char=""/>
            </a:pPr>
            <a:r>
              <a:rPr lang="es-PY" sz="2100" kern="100" dirty="0">
                <a:effectLst/>
                <a:latin typeface="Calibri" panose="020F0502020204030204" pitchFamily="34" charset="0"/>
                <a:ea typeface="Calibri" panose="020F0502020204030204" pitchFamily="34" charset="0"/>
                <a:cs typeface="Times New Roman" panose="02020603050405020304" pitchFamily="18" charset="0"/>
              </a:rPr>
              <a:t>La confluencia de varios centros de intereses (desarrollador inmobiliario, propietario del inmueble, proveedores, compradores de unidades, financistas, etc.), justifica la designación de un administrador “neutral”</a:t>
            </a:r>
          </a:p>
          <a:p>
            <a:pPr marL="342900" lvl="0" indent="-342900" algn="just">
              <a:lnSpc>
                <a:spcPct val="107000"/>
              </a:lnSpc>
              <a:buFont typeface="Symbol" panose="05050102010706020507" pitchFamily="18" charset="2"/>
              <a:buChar char=""/>
            </a:pPr>
            <a:r>
              <a:rPr lang="es-PY" sz="2100" kern="100" dirty="0">
                <a:effectLst/>
                <a:latin typeface="Calibri" panose="020F0502020204030204" pitchFamily="34" charset="0"/>
                <a:ea typeface="Calibri" panose="020F0502020204030204" pitchFamily="34" charset="0"/>
                <a:cs typeface="Times New Roman" panose="02020603050405020304" pitchFamily="18" charset="0"/>
              </a:rPr>
              <a:t>La supervisión a la que están sujetos los fiduciarios ha probado ser eficiente, y da confianza al mercado</a:t>
            </a:r>
          </a:p>
          <a:p>
            <a:pPr marL="342900" lvl="0" indent="-342900" algn="just">
              <a:lnSpc>
                <a:spcPct val="107000"/>
              </a:lnSpc>
              <a:buFont typeface="Symbol" panose="05050102010706020507" pitchFamily="18" charset="2"/>
              <a:buChar char=""/>
            </a:pPr>
            <a:r>
              <a:rPr lang="es-PY" sz="2100" kern="100" dirty="0">
                <a:effectLst/>
                <a:latin typeface="Calibri" panose="020F0502020204030204" pitchFamily="34" charset="0"/>
                <a:ea typeface="Calibri" panose="020F0502020204030204" pitchFamily="34" charset="0"/>
                <a:cs typeface="Times New Roman" panose="02020603050405020304" pitchFamily="18" charset="0"/>
              </a:rPr>
              <a:t>El contrato de fideicomiso es muy versátil y adaptable a cada negocio particular</a:t>
            </a:r>
          </a:p>
          <a:p>
            <a:pPr marL="342900" lvl="0" indent="-342900" algn="just">
              <a:lnSpc>
                <a:spcPct val="107000"/>
              </a:lnSpc>
              <a:buFont typeface="Symbol" panose="05050102010706020507" pitchFamily="18" charset="2"/>
              <a:buChar char=""/>
            </a:pPr>
            <a:r>
              <a:rPr lang="es-PY" sz="2100" kern="100" dirty="0">
                <a:effectLst/>
                <a:latin typeface="Calibri" panose="020F0502020204030204" pitchFamily="34" charset="0"/>
                <a:ea typeface="Calibri" panose="020F0502020204030204" pitchFamily="34" charset="0"/>
                <a:cs typeface="Times New Roman" panose="02020603050405020304" pitchFamily="18" charset="0"/>
              </a:rPr>
              <a:t>Uno de los principales desincentivos del uso de fideicomisos ha sido históricamente el costo asociado (i.e. la remuneración del fiduciario) – Con la habilitación de más entidades fiduciarias, hay mayor oferta y competencia</a:t>
            </a:r>
          </a:p>
          <a:p>
            <a:pPr marL="342900" lvl="0" indent="-342900" algn="just">
              <a:lnSpc>
                <a:spcPct val="107000"/>
              </a:lnSpc>
              <a:spcAft>
                <a:spcPts val="800"/>
              </a:spcAft>
              <a:buFont typeface="Symbol" panose="05050102010706020507" pitchFamily="18" charset="2"/>
              <a:buChar char=""/>
            </a:pPr>
            <a:r>
              <a:rPr lang="es-PY" sz="2100" kern="100" dirty="0">
                <a:effectLst/>
                <a:latin typeface="Calibri" panose="020F0502020204030204" pitchFamily="34" charset="0"/>
                <a:ea typeface="Calibri" panose="020F0502020204030204" pitchFamily="34" charset="0"/>
                <a:cs typeface="Times New Roman" panose="02020603050405020304" pitchFamily="18" charset="0"/>
              </a:rPr>
              <a:t>Se están sumando al mercado entidades que, sin ser fiduciarias, se especializan en la administración de negocios fiduciarios</a:t>
            </a:r>
          </a:p>
          <a:p>
            <a:pPr marL="0" indent="0">
              <a:buNone/>
            </a:pPr>
            <a:endParaRPr lang="es-PY" b="1" dirty="0"/>
          </a:p>
        </p:txBody>
      </p:sp>
      <p:pic>
        <p:nvPicPr>
          <p:cNvPr id="4" name="Picture 4" descr="GB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676526"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6203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1800" y="2470244"/>
            <a:ext cx="5334197" cy="3769835"/>
          </a:xfrm>
        </p:spPr>
        <p:txBody>
          <a:bodyPr anchor="ctr">
            <a:normAutofit/>
          </a:bodyPr>
          <a:lstStyle/>
          <a:p>
            <a:pPr marL="0" indent="0" algn="ctr">
              <a:buNone/>
            </a:pPr>
            <a:r>
              <a:rPr lang="es-PY" sz="2000" b="1" dirty="0">
                <a:latin typeface="Arial" panose="020B0604020202020204" pitchFamily="34" charset="0"/>
                <a:cs typeface="Arial" panose="020B0604020202020204" pitchFamily="34" charset="0"/>
              </a:rPr>
              <a:t>¡MUCHAS GRACIAS!</a:t>
            </a:r>
            <a:endParaRPr lang="en-US" sz="2000" dirty="0">
              <a:latin typeface="Arial" panose="020B0604020202020204" pitchFamily="34" charset="0"/>
              <a:cs typeface="Arial" panose="020B0604020202020204" pitchFamily="34" charset="0"/>
            </a:endParaRPr>
          </a:p>
          <a:p>
            <a:pPr marL="0" indent="0">
              <a:buNone/>
            </a:pPr>
            <a:r>
              <a:rPr lang="es-PY" sz="2000" b="1" dirty="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marL="0" indent="0">
              <a:buNone/>
            </a:pPr>
            <a:r>
              <a:rPr lang="es-PY" sz="2000" u="sng" dirty="0">
                <a:latin typeface="Arial" panose="020B0604020202020204" pitchFamily="34" charset="0"/>
                <a:cs typeface="Arial" panose="020B0604020202020204" pitchFamily="34" charset="0"/>
                <a:hlinkClick r:id="rId2"/>
              </a:rPr>
              <a:t>pdebuchy@grossbrown.com.py</a:t>
            </a:r>
            <a:endParaRPr lang="es-PY" sz="2000" u="sng" dirty="0">
              <a:latin typeface="Arial" panose="020B0604020202020204" pitchFamily="34" charset="0"/>
              <a:cs typeface="Arial" panose="020B0604020202020204" pitchFamily="34" charset="0"/>
            </a:endParaRPr>
          </a:p>
          <a:p>
            <a:pPr marL="0" indent="0">
              <a:buNone/>
            </a:pPr>
            <a:endParaRPr lang="es-PY" sz="2000" u="sng"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p:txBody>
      </p:sp>
      <p:pic>
        <p:nvPicPr>
          <p:cNvPr id="4" name="Imagen 3" descr="Logotipo&#10;&#10;Descripción generada automáticamente">
            <a:extLst>
              <a:ext uri="{FF2B5EF4-FFF2-40B4-BE49-F238E27FC236}">
                <a16:creationId xmlns:a16="http://schemas.microsoft.com/office/drawing/2014/main" id="{0836D075-353B-140E-1E2A-D5D2AB4B701D}"/>
              </a:ext>
            </a:extLst>
          </p:cNvPr>
          <p:cNvPicPr>
            <a:picLocks noChangeAspect="1"/>
          </p:cNvPicPr>
          <p:nvPr/>
        </p:nvPicPr>
        <p:blipFill rotWithShape="1">
          <a:blip r:embed="rId3">
            <a:extLst>
              <a:ext uri="{28A0092B-C50C-407E-A947-70E740481C1C}">
                <a14:useLocalDpi xmlns:a14="http://schemas.microsoft.com/office/drawing/2010/main" val="0"/>
              </a:ext>
            </a:extLst>
          </a:blip>
          <a:srcRect l="27572" r="28745" b="-1"/>
          <a:stretch/>
        </p:blipFill>
        <p:spPr>
          <a:xfrm>
            <a:off x="6857797" y="-10886"/>
            <a:ext cx="5334204" cy="6868886"/>
          </a:xfrm>
          <a:prstGeom prst="rect">
            <a:avLst/>
          </a:prstGeom>
          <a:effectLst>
            <a:outerShdw blurRad="127000" dist="50800" dir="10800000" sx="99000" sy="99000" algn="r" rotWithShape="0">
              <a:prstClr val="black">
                <a:alpha val="40000"/>
              </a:prstClr>
            </a:outerShdw>
          </a:effectLst>
        </p:spPr>
      </p:pic>
    </p:spTree>
    <p:extLst>
      <p:ext uri="{BB962C8B-B14F-4D97-AF65-F5344CB8AC3E}">
        <p14:creationId xmlns:p14="http://schemas.microsoft.com/office/powerpoint/2010/main" val="3224653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5324" y="914400"/>
            <a:ext cx="10627927" cy="737534"/>
          </a:xfrm>
        </p:spPr>
        <p:txBody>
          <a:bodyPr>
            <a:normAutofit/>
          </a:bodyPr>
          <a:lstStyle/>
          <a:p>
            <a:r>
              <a:rPr lang="es-PY" sz="2400" b="1" kern="100" dirty="0">
                <a:effectLst/>
                <a:latin typeface="Calibri" panose="020F0502020204030204" pitchFamily="34" charset="0"/>
                <a:ea typeface="Calibri" panose="020F0502020204030204" pitchFamily="34" charset="0"/>
                <a:cs typeface="Times New Roman" panose="02020603050405020304" pitchFamily="18" charset="0"/>
              </a:rPr>
              <a:t>DESARROLLO DEL TEMA</a:t>
            </a:r>
            <a:endParaRPr lang="es-PY" sz="2400" b="1" dirty="0">
              <a:latin typeface="+mn-lt"/>
            </a:endParaRPr>
          </a:p>
        </p:txBody>
      </p:sp>
      <p:sp>
        <p:nvSpPr>
          <p:cNvPr id="3" name="Marcador de contenido 2"/>
          <p:cNvSpPr>
            <a:spLocks noGrp="1"/>
          </p:cNvSpPr>
          <p:nvPr>
            <p:ph idx="1"/>
          </p:nvPr>
        </p:nvSpPr>
        <p:spPr>
          <a:xfrm>
            <a:off x="235324" y="1651934"/>
            <a:ext cx="11721352" cy="3348060"/>
          </a:xfrm>
        </p:spPr>
        <p:txBody>
          <a:bodyPr>
            <a:normAutofit/>
          </a:bodyPr>
          <a:lstStyle/>
          <a:p>
            <a:pPr marL="514350" lvl="0" indent="-514350" algn="just">
              <a:buFont typeface="+mj-lt"/>
              <a:buAutoNum type="arabicPeriod"/>
            </a:pPr>
            <a:r>
              <a:rPr lang="es-PY" sz="2400" dirty="0"/>
              <a:t>Generalidades</a:t>
            </a:r>
          </a:p>
          <a:p>
            <a:pPr marL="514350" lvl="0" indent="-514350" algn="just">
              <a:buFont typeface="+mj-lt"/>
              <a:buAutoNum type="arabicPeriod"/>
            </a:pPr>
            <a:r>
              <a:rPr lang="es-PY" sz="2400" dirty="0"/>
              <a:t>Notas distintivas del negocio fiduciario en la legislación nacional</a:t>
            </a:r>
          </a:p>
          <a:p>
            <a:pPr marL="514350" lvl="0" indent="-514350" algn="just">
              <a:buFont typeface="+mj-lt"/>
              <a:buAutoNum type="arabicPeriod"/>
            </a:pPr>
            <a:r>
              <a:rPr lang="es-PY" sz="2400" dirty="0"/>
              <a:t>Formalidades para la celebración y perfeccionamiento del negocio fiduciario</a:t>
            </a:r>
          </a:p>
          <a:p>
            <a:pPr marL="514350" lvl="0" indent="-514350" algn="just">
              <a:buFont typeface="+mj-lt"/>
              <a:buAutoNum type="arabicPeriod"/>
            </a:pPr>
            <a:r>
              <a:rPr lang="es-PY" sz="2400" dirty="0"/>
              <a:t>Clases de negocios fiduciarios tipificados en la normativa vigente</a:t>
            </a:r>
          </a:p>
          <a:p>
            <a:pPr marL="514350" lvl="0" indent="-514350" algn="just">
              <a:buFont typeface="+mj-lt"/>
              <a:buAutoNum type="arabicPeriod"/>
            </a:pPr>
            <a:r>
              <a:rPr lang="es-PY" sz="2400" dirty="0"/>
              <a:t>Fundamentos del creciente uso de los fideicomisos en los negocios inmobiliarios</a:t>
            </a:r>
          </a:p>
          <a:p>
            <a:pPr marL="0" indent="0">
              <a:buNone/>
            </a:pPr>
            <a:endParaRPr lang="es-PY" b="1" dirty="0"/>
          </a:p>
        </p:txBody>
      </p:sp>
      <p:pic>
        <p:nvPicPr>
          <p:cNvPr id="4" name="Picture 4" descr="GB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676526"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11689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5324" y="914400"/>
            <a:ext cx="10627927" cy="737534"/>
          </a:xfrm>
        </p:spPr>
        <p:txBody>
          <a:bodyPr>
            <a:normAutofit/>
          </a:bodyPr>
          <a:lstStyle/>
          <a:p>
            <a:r>
              <a:rPr lang="es-PY" sz="2400" b="1" kern="100" dirty="0">
                <a:latin typeface="Calibri" panose="020F0502020204030204" pitchFamily="34" charset="0"/>
                <a:ea typeface="Calibri" panose="020F0502020204030204" pitchFamily="34" charset="0"/>
                <a:cs typeface="Times New Roman" panose="02020603050405020304" pitchFamily="18" charset="0"/>
              </a:rPr>
              <a:t>GENERALIDADES</a:t>
            </a:r>
            <a:endParaRPr lang="es-PY" sz="2400" b="1" dirty="0">
              <a:latin typeface="+mn-lt"/>
            </a:endParaRPr>
          </a:p>
        </p:txBody>
      </p:sp>
      <p:sp>
        <p:nvSpPr>
          <p:cNvPr id="3" name="Marcador de contenido 2"/>
          <p:cNvSpPr>
            <a:spLocks noGrp="1"/>
          </p:cNvSpPr>
          <p:nvPr>
            <p:ph idx="1"/>
          </p:nvPr>
        </p:nvSpPr>
        <p:spPr>
          <a:xfrm>
            <a:off x="235324" y="1651934"/>
            <a:ext cx="11721352" cy="3892832"/>
          </a:xfrm>
        </p:spPr>
        <p:txBody>
          <a:bodyPr>
            <a:normAutofit fontScale="92500"/>
          </a:bodyPr>
          <a:lstStyle/>
          <a:p>
            <a:pPr marL="342900" lvl="0" indent="-342900" algn="just">
              <a:lnSpc>
                <a:spcPct val="107000"/>
              </a:lnSpc>
              <a:buFont typeface="Symbol" panose="05050102010706020507" pitchFamily="18" charset="2"/>
              <a:buChar char=""/>
            </a:pPr>
            <a:r>
              <a:rPr lang="es-PY" sz="2100" kern="100" dirty="0">
                <a:effectLst/>
                <a:latin typeface="Calibri" panose="020F0502020204030204" pitchFamily="34" charset="0"/>
                <a:ea typeface="Calibri" panose="020F0502020204030204" pitchFamily="34" charset="0"/>
                <a:cs typeface="Times New Roman" panose="02020603050405020304" pitchFamily="18" charset="0"/>
              </a:rPr>
              <a:t>Etimología de “fideicomiso”: </a:t>
            </a:r>
            <a:r>
              <a:rPr lang="es-PY" sz="2100" i="1" kern="100" dirty="0">
                <a:effectLst/>
                <a:latin typeface="Calibri" panose="020F0502020204030204" pitchFamily="34" charset="0"/>
                <a:ea typeface="Calibri" panose="020F0502020204030204" pitchFamily="34" charset="0"/>
                <a:cs typeface="Times New Roman" panose="02020603050405020304" pitchFamily="18" charset="0"/>
              </a:rPr>
              <a:t>Fides </a:t>
            </a:r>
            <a:r>
              <a:rPr lang="es-PY" sz="2100" kern="100" dirty="0">
                <a:effectLst/>
                <a:latin typeface="Calibri" panose="020F0502020204030204" pitchFamily="34" charset="0"/>
                <a:ea typeface="Calibri" panose="020F0502020204030204" pitchFamily="34" charset="0"/>
                <a:cs typeface="Times New Roman" panose="02020603050405020304" pitchFamily="18" charset="0"/>
              </a:rPr>
              <a:t>(confianza) + </a:t>
            </a:r>
            <a:r>
              <a:rPr lang="es-PY" sz="2100" i="1" kern="100" dirty="0" err="1">
                <a:effectLst/>
                <a:latin typeface="Calibri" panose="020F0502020204030204" pitchFamily="34" charset="0"/>
                <a:ea typeface="Calibri" panose="020F0502020204030204" pitchFamily="34" charset="0"/>
                <a:cs typeface="Times New Roman" panose="02020603050405020304" pitchFamily="18" charset="0"/>
              </a:rPr>
              <a:t>Commissum</a:t>
            </a:r>
            <a:r>
              <a:rPr lang="es-PY" sz="2100" i="1" kern="100" dirty="0">
                <a:effectLst/>
                <a:latin typeface="Calibri" panose="020F0502020204030204" pitchFamily="34" charset="0"/>
                <a:ea typeface="Calibri" panose="020F0502020204030204" pitchFamily="34" charset="0"/>
                <a:cs typeface="Times New Roman" panose="02020603050405020304" pitchFamily="18" charset="0"/>
              </a:rPr>
              <a:t> </a:t>
            </a:r>
            <a:r>
              <a:rPr lang="es-PY" sz="2100" kern="100" dirty="0">
                <a:effectLst/>
                <a:latin typeface="Calibri" panose="020F0502020204030204" pitchFamily="34" charset="0"/>
                <a:ea typeface="Calibri" panose="020F0502020204030204" pitchFamily="34" charset="0"/>
                <a:cs typeface="Times New Roman" panose="02020603050405020304" pitchFamily="18" charset="0"/>
              </a:rPr>
              <a:t>(encargo)</a:t>
            </a:r>
          </a:p>
          <a:p>
            <a:pPr marL="342900" lvl="0" indent="-342900" algn="just">
              <a:lnSpc>
                <a:spcPct val="107000"/>
              </a:lnSpc>
              <a:buFont typeface="Symbol" panose="05050102010706020507" pitchFamily="18" charset="2"/>
              <a:buChar char=""/>
            </a:pPr>
            <a:r>
              <a:rPr lang="es-PY" sz="2100" kern="100" dirty="0">
                <a:effectLst/>
                <a:latin typeface="Calibri" panose="020F0502020204030204" pitchFamily="34" charset="0"/>
                <a:ea typeface="Calibri" panose="020F0502020204030204" pitchFamily="34" charset="0"/>
                <a:cs typeface="Times New Roman" panose="02020603050405020304" pitchFamily="18" charset="0"/>
              </a:rPr>
              <a:t>Orígenes en el derecho sucesorio (Roma) – Sustitución en el derecho continental por el </a:t>
            </a:r>
            <a:r>
              <a:rPr lang="es-PY" sz="2100" i="1" kern="100" dirty="0">
                <a:effectLst/>
                <a:latin typeface="Calibri" panose="020F0502020204030204" pitchFamily="34" charset="0"/>
                <a:ea typeface="Calibri" panose="020F0502020204030204" pitchFamily="34" charset="0"/>
                <a:cs typeface="Times New Roman" panose="02020603050405020304" pitchFamily="18" charset="0"/>
              </a:rPr>
              <a:t>testamento </a:t>
            </a:r>
            <a:r>
              <a:rPr lang="es-PY" sz="2100" kern="100" dirty="0">
                <a:effectLst/>
                <a:latin typeface="Calibri" panose="020F0502020204030204" pitchFamily="34" charset="0"/>
                <a:ea typeface="Calibri" panose="020F0502020204030204" pitchFamily="34" charset="0"/>
                <a:cs typeface="Times New Roman" panose="02020603050405020304" pitchFamily="18" charset="0"/>
              </a:rPr>
              <a:t>y el </a:t>
            </a:r>
            <a:r>
              <a:rPr lang="es-PY" sz="2100" i="1" kern="100" dirty="0">
                <a:effectLst/>
                <a:latin typeface="Calibri" panose="020F0502020204030204" pitchFamily="34" charset="0"/>
                <a:ea typeface="Calibri" panose="020F0502020204030204" pitchFamily="34" charset="0"/>
                <a:cs typeface="Times New Roman" panose="02020603050405020304" pitchFamily="18" charset="0"/>
              </a:rPr>
              <a:t>legado</a:t>
            </a:r>
            <a:r>
              <a:rPr lang="es-PY" sz="2100" kern="100" dirty="0">
                <a:effectLst/>
                <a:latin typeface="Calibri" panose="020F0502020204030204" pitchFamily="34" charset="0"/>
                <a:ea typeface="Calibri" panose="020F0502020204030204" pitchFamily="34" charset="0"/>
                <a:cs typeface="Times New Roman" panose="02020603050405020304" pitchFamily="18" charset="0"/>
              </a:rPr>
              <a:t>, y desarrollo de la figura del </a:t>
            </a:r>
            <a:r>
              <a:rPr lang="es-PY" sz="2100" i="1" kern="100" dirty="0">
                <a:effectLst/>
                <a:latin typeface="Calibri" panose="020F0502020204030204" pitchFamily="34" charset="0"/>
                <a:ea typeface="Calibri" panose="020F0502020204030204" pitchFamily="34" charset="0"/>
                <a:cs typeface="Times New Roman" panose="02020603050405020304" pitchFamily="18" charset="0"/>
              </a:rPr>
              <a:t>trust </a:t>
            </a:r>
            <a:r>
              <a:rPr lang="es-PY" sz="2100" kern="100" dirty="0">
                <a:effectLst/>
                <a:latin typeface="Calibri" panose="020F0502020204030204" pitchFamily="34" charset="0"/>
                <a:ea typeface="Calibri" panose="020F0502020204030204" pitchFamily="34" charset="0"/>
                <a:cs typeface="Times New Roman" panose="02020603050405020304" pitchFamily="18" charset="0"/>
              </a:rPr>
              <a:t>en el derecho anglosajón</a:t>
            </a:r>
          </a:p>
          <a:p>
            <a:pPr marL="342900" lvl="0" indent="-342900" algn="just">
              <a:lnSpc>
                <a:spcPct val="107000"/>
              </a:lnSpc>
              <a:spcAft>
                <a:spcPts val="800"/>
              </a:spcAft>
              <a:buFont typeface="Symbol" panose="05050102010706020507" pitchFamily="18" charset="2"/>
              <a:buChar char=""/>
            </a:pPr>
            <a:r>
              <a:rPr lang="es-PY" sz="2100" kern="100" dirty="0">
                <a:effectLst/>
                <a:latin typeface="Calibri" panose="020F0502020204030204" pitchFamily="34" charset="0"/>
                <a:ea typeface="Calibri" panose="020F0502020204030204" pitchFamily="34" charset="0"/>
                <a:cs typeface="Times New Roman" panose="02020603050405020304" pitchFamily="18" charset="0"/>
              </a:rPr>
              <a:t>Parte de un acuerdo de voluntades (art. 669 del Código Civil)</a:t>
            </a:r>
          </a:p>
          <a:p>
            <a:pPr marL="342900" lvl="0" indent="-342900" algn="just">
              <a:lnSpc>
                <a:spcPct val="107000"/>
              </a:lnSpc>
              <a:buFont typeface="Symbol" panose="05050102010706020507" pitchFamily="18" charset="2"/>
              <a:buChar char=""/>
            </a:pPr>
            <a:r>
              <a:rPr lang="es-PY" sz="2100" kern="100" dirty="0">
                <a:effectLst/>
                <a:latin typeface="Calibri" panose="020F0502020204030204" pitchFamily="34" charset="0"/>
                <a:ea typeface="Calibri" panose="020F0502020204030204" pitchFamily="34" charset="0"/>
                <a:cs typeface="Times New Roman" panose="02020603050405020304" pitchFamily="18" charset="0"/>
              </a:rPr>
              <a:t>En general, el </a:t>
            </a:r>
            <a:r>
              <a:rPr lang="es-PY" sz="2100" i="1" kern="100" dirty="0">
                <a:effectLst/>
                <a:latin typeface="Calibri" panose="020F0502020204030204" pitchFamily="34" charset="0"/>
                <a:ea typeface="Calibri" panose="020F0502020204030204" pitchFamily="34" charset="0"/>
                <a:cs typeface="Times New Roman" panose="02020603050405020304" pitchFamily="18" charset="0"/>
              </a:rPr>
              <a:t>fideicomiso </a:t>
            </a:r>
            <a:r>
              <a:rPr lang="es-PY" sz="2100" kern="100" dirty="0">
                <a:effectLst/>
                <a:latin typeface="Calibri" panose="020F0502020204030204" pitchFamily="34" charset="0"/>
                <a:ea typeface="Calibri" panose="020F0502020204030204" pitchFamily="34" charset="0"/>
                <a:cs typeface="Times New Roman" panose="02020603050405020304" pitchFamily="18" charset="0"/>
              </a:rPr>
              <a:t>es un contrato en el cual una persona (fiduciario) recibe de otra (fiduciante), que confía en ella, una plena titularidad de derecho en nombre propio, comprometiéndose a usar de ella sólo en lo preciso para el fin acordado, y en interés suyo, y también en el del transmitente o de un tercero (</a:t>
            </a:r>
            <a:r>
              <a:rPr lang="es-PY" sz="2100" kern="100" dirty="0" err="1">
                <a:effectLst/>
                <a:latin typeface="Calibri" panose="020F0502020204030204" pitchFamily="34" charset="0"/>
                <a:ea typeface="Calibri" panose="020F0502020204030204" pitchFamily="34" charset="0"/>
                <a:cs typeface="Times New Roman" panose="02020603050405020304" pitchFamily="18" charset="0"/>
              </a:rPr>
              <a:t>Kiper</a:t>
            </a:r>
            <a:r>
              <a:rPr lang="es-PY" sz="2100" kern="100" dirty="0">
                <a:effectLst/>
                <a:latin typeface="Calibri" panose="020F0502020204030204" pitchFamily="34" charset="0"/>
                <a:ea typeface="Calibri" panose="020F0502020204030204" pitchFamily="34" charset="0"/>
                <a:cs typeface="Times New Roman" panose="02020603050405020304" pitchFamily="18" charset="0"/>
              </a:rPr>
              <a:t> y </a:t>
            </a:r>
            <a:r>
              <a:rPr lang="es-PY" sz="2100" kern="100" dirty="0" err="1">
                <a:effectLst/>
                <a:latin typeface="Calibri" panose="020F0502020204030204" pitchFamily="34" charset="0"/>
                <a:ea typeface="Calibri" panose="020F0502020204030204" pitchFamily="34" charset="0"/>
                <a:cs typeface="Times New Roman" panose="02020603050405020304" pitchFamily="18" charset="0"/>
              </a:rPr>
              <a:t>Lisoprawski</a:t>
            </a:r>
            <a:r>
              <a:rPr lang="es-PY" sz="2100" kern="1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gn="just">
              <a:lnSpc>
                <a:spcPct val="107000"/>
              </a:lnSpc>
              <a:spcAft>
                <a:spcPts val="800"/>
              </a:spcAft>
              <a:buFont typeface="Symbol" panose="05050102010706020507" pitchFamily="18" charset="2"/>
              <a:buChar char=""/>
            </a:pPr>
            <a:r>
              <a:rPr lang="es-PY" sz="2100" kern="100" dirty="0">
                <a:effectLst/>
                <a:latin typeface="Calibri" panose="020F0502020204030204" pitchFamily="34" charset="0"/>
                <a:ea typeface="Calibri" panose="020F0502020204030204" pitchFamily="34" charset="0"/>
                <a:cs typeface="Times New Roman" panose="02020603050405020304" pitchFamily="18" charset="0"/>
              </a:rPr>
              <a:t>Componente de derecho r</a:t>
            </a:r>
            <a:r>
              <a:rPr lang="es-PY" sz="2100" i="1" kern="100" dirty="0">
                <a:effectLst/>
                <a:latin typeface="Calibri" panose="020F0502020204030204" pitchFamily="34" charset="0"/>
                <a:ea typeface="Calibri" panose="020F0502020204030204" pitchFamily="34" charset="0"/>
                <a:cs typeface="Times New Roman" panose="02020603050405020304" pitchFamily="18" charset="0"/>
              </a:rPr>
              <a:t>eal </a:t>
            </a:r>
            <a:r>
              <a:rPr lang="es-PY" sz="2100" kern="100" dirty="0">
                <a:effectLst/>
                <a:latin typeface="Calibri" panose="020F0502020204030204" pitchFamily="34" charset="0"/>
                <a:ea typeface="Calibri" panose="020F0502020204030204" pitchFamily="34" charset="0"/>
                <a:cs typeface="Times New Roman" panose="02020603050405020304" pitchFamily="18" charset="0"/>
              </a:rPr>
              <a:t>(transmisión de propiedad) y de derecho </a:t>
            </a:r>
            <a:r>
              <a:rPr lang="es-PY" sz="2100" i="1" kern="100" dirty="0" err="1">
                <a:effectLst/>
                <a:latin typeface="Calibri" panose="020F0502020204030204" pitchFamily="34" charset="0"/>
                <a:ea typeface="Calibri" panose="020F0502020204030204" pitchFamily="34" charset="0"/>
                <a:cs typeface="Times New Roman" panose="02020603050405020304" pitchFamily="18" charset="0"/>
              </a:rPr>
              <a:t>creditorio</a:t>
            </a:r>
            <a:r>
              <a:rPr lang="es-PY" sz="2100" i="1" kern="100" dirty="0">
                <a:effectLst/>
                <a:latin typeface="Calibri" panose="020F0502020204030204" pitchFamily="34" charset="0"/>
                <a:ea typeface="Calibri" panose="020F0502020204030204" pitchFamily="34" charset="0"/>
                <a:cs typeface="Times New Roman" panose="02020603050405020304" pitchFamily="18" charset="0"/>
              </a:rPr>
              <a:t> u obligacional </a:t>
            </a:r>
            <a:r>
              <a:rPr lang="es-PY" sz="2100" kern="100" dirty="0">
                <a:effectLst/>
                <a:latin typeface="Calibri" panose="020F0502020204030204" pitchFamily="34" charset="0"/>
                <a:ea typeface="Calibri" panose="020F0502020204030204" pitchFamily="34" charset="0"/>
                <a:cs typeface="Times New Roman" panose="02020603050405020304" pitchFamily="18" charset="0"/>
              </a:rPr>
              <a:t>(encargo de cumplimiento de una finalidad)</a:t>
            </a:r>
          </a:p>
          <a:p>
            <a:pPr marL="0" indent="0">
              <a:buNone/>
            </a:pPr>
            <a:endParaRPr lang="es-PY" b="1" dirty="0"/>
          </a:p>
        </p:txBody>
      </p:sp>
      <p:pic>
        <p:nvPicPr>
          <p:cNvPr id="4" name="Picture 4" descr="GB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676526"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6863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BF14BFB-966B-36DE-7EC2-6D5AE5F56B9E}"/>
              </a:ext>
            </a:extLst>
          </p:cNvPr>
          <p:cNvSpPr>
            <a:spLocks noGrp="1"/>
          </p:cNvSpPr>
          <p:nvPr>
            <p:ph idx="1"/>
          </p:nvPr>
        </p:nvSpPr>
        <p:spPr/>
        <p:txBody>
          <a:bodyPr/>
          <a:lstStyle/>
          <a:p>
            <a:endParaRPr lang="es-PY"/>
          </a:p>
        </p:txBody>
      </p:sp>
      <p:pic>
        <p:nvPicPr>
          <p:cNvPr id="5" name="Imagen 4" descr="Fideicomiso, instrumento que genera riquezas y prácticas soluciones  financieras">
            <a:extLst>
              <a:ext uri="{FF2B5EF4-FFF2-40B4-BE49-F238E27FC236}">
                <a16:creationId xmlns:a16="http://schemas.microsoft.com/office/drawing/2014/main" id="{B69ED5AA-0F44-388E-ADFC-97BE91DE142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076"/>
            <a:ext cx="12192000" cy="6860151"/>
          </a:xfrm>
          <a:prstGeom prst="rect">
            <a:avLst/>
          </a:prstGeom>
          <a:noFill/>
          <a:ln>
            <a:noFill/>
          </a:ln>
        </p:spPr>
      </p:pic>
    </p:spTree>
    <p:extLst>
      <p:ext uri="{BB962C8B-B14F-4D97-AF65-F5344CB8AC3E}">
        <p14:creationId xmlns:p14="http://schemas.microsoft.com/office/powerpoint/2010/main" val="2744661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5324" y="914400"/>
            <a:ext cx="10627927" cy="737534"/>
          </a:xfrm>
        </p:spPr>
        <p:txBody>
          <a:bodyPr>
            <a:normAutofit/>
          </a:bodyPr>
          <a:lstStyle/>
          <a:p>
            <a:r>
              <a:rPr lang="es-PY" sz="2400" b="1" kern="100" dirty="0">
                <a:latin typeface="Calibri" panose="020F0502020204030204" pitchFamily="34" charset="0"/>
                <a:ea typeface="Calibri" panose="020F0502020204030204" pitchFamily="34" charset="0"/>
                <a:cs typeface="Times New Roman" panose="02020603050405020304" pitchFamily="18" charset="0"/>
              </a:rPr>
              <a:t>GENERALIDADES (CONT.)</a:t>
            </a:r>
            <a:endParaRPr lang="es-PY" sz="2400" b="1" dirty="0">
              <a:latin typeface="+mn-lt"/>
            </a:endParaRPr>
          </a:p>
        </p:txBody>
      </p:sp>
      <p:sp>
        <p:nvSpPr>
          <p:cNvPr id="3" name="Marcador de contenido 2"/>
          <p:cNvSpPr>
            <a:spLocks noGrp="1"/>
          </p:cNvSpPr>
          <p:nvPr>
            <p:ph idx="1"/>
          </p:nvPr>
        </p:nvSpPr>
        <p:spPr>
          <a:xfrm>
            <a:off x="235324" y="1651934"/>
            <a:ext cx="11721352" cy="4165206"/>
          </a:xfrm>
        </p:spPr>
        <p:txBody>
          <a:bodyPr>
            <a:normAutofit/>
          </a:bodyPr>
          <a:lstStyle/>
          <a:p>
            <a:pPr marL="342900" lvl="0" indent="-342900" algn="just">
              <a:lnSpc>
                <a:spcPct val="107000"/>
              </a:lnSpc>
              <a:buFont typeface="Symbol" panose="05050102010706020507" pitchFamily="18" charset="2"/>
              <a:buChar char=""/>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Utilización del art. 670 del Código Civil para aplicación por referencia de las reglas de otros contratos típicos…¿por qué es insuficiente?</a:t>
            </a:r>
          </a:p>
          <a:p>
            <a:pPr marL="342900" lvl="0" indent="-342900" algn="just">
              <a:lnSpc>
                <a:spcPct val="107000"/>
              </a:lnSpc>
              <a:buFont typeface="Symbol" panose="05050102010706020507" pitchFamily="18" charset="2"/>
              <a:buChar char=""/>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Ley </a:t>
            </a:r>
            <a:r>
              <a:rPr lang="es-PY" sz="1900" kern="100" dirty="0" err="1">
                <a:effectLst/>
                <a:latin typeface="Calibri" panose="020F0502020204030204" pitchFamily="34" charset="0"/>
                <a:ea typeface="Calibri" panose="020F0502020204030204" pitchFamily="34" charset="0"/>
                <a:cs typeface="Times New Roman" panose="02020603050405020304" pitchFamily="18" charset="0"/>
              </a:rPr>
              <a:t>N°</a:t>
            </a: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 921/96: </a:t>
            </a:r>
            <a:r>
              <a:rPr lang="es-PY" sz="1900" i="1" kern="100" dirty="0">
                <a:effectLst/>
                <a:latin typeface="Calibri" panose="020F0502020204030204" pitchFamily="34" charset="0"/>
                <a:ea typeface="Calibri" panose="020F0502020204030204" pitchFamily="34" charset="0"/>
                <a:cs typeface="Times New Roman" panose="02020603050405020304" pitchFamily="18" charset="0"/>
              </a:rPr>
              <a:t>Por el negocio fiduciario una persona llamada fiduciante, fideicomitente o constituyente, entrega a otra, llamada fiduciario, uno o más bienes especificados, transfiriéndole o no la propiedad de los mismos, con el propósito de que ésta los administre o enajene y cumpla con ellos una determinada finalidad, bien sea en provecho de aquella misma o de un tercero llamado fideicomisario o beneficiario</a:t>
            </a:r>
            <a:endParaRPr lang="es-PY" sz="19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Distinción con respecto al concepto clásico:</a:t>
            </a:r>
          </a:p>
          <a:p>
            <a:pPr marL="719138" lvl="0" indent="-358775" algn="just">
              <a:lnSpc>
                <a:spcPct val="107000"/>
              </a:lnSpc>
              <a:buFont typeface="Courier New" panose="02070309020205020404" pitchFamily="49" charset="0"/>
              <a:buChar char="o"/>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Cuando hay transferencia de propiedad de los bienes fideicomitidos: </a:t>
            </a:r>
            <a:r>
              <a:rPr lang="es-PY" sz="1900" i="1" kern="100" dirty="0">
                <a:effectLst/>
                <a:latin typeface="Calibri" panose="020F0502020204030204" pitchFamily="34" charset="0"/>
                <a:ea typeface="Calibri" panose="020F0502020204030204" pitchFamily="34" charset="0"/>
                <a:cs typeface="Times New Roman" panose="02020603050405020304" pitchFamily="18" charset="0"/>
              </a:rPr>
              <a:t>fideicomiso</a:t>
            </a:r>
            <a:endParaRPr lang="es-PY" sz="1900" kern="100" dirty="0">
              <a:effectLst/>
              <a:latin typeface="Calibri" panose="020F0502020204030204" pitchFamily="34" charset="0"/>
              <a:ea typeface="Calibri" panose="020F0502020204030204" pitchFamily="34" charset="0"/>
              <a:cs typeface="Times New Roman" panose="02020603050405020304" pitchFamily="18" charset="0"/>
            </a:endParaRPr>
          </a:p>
          <a:p>
            <a:pPr marL="719138" lvl="0" indent="-358775" algn="just">
              <a:lnSpc>
                <a:spcPct val="107000"/>
              </a:lnSpc>
              <a:spcAft>
                <a:spcPts val="800"/>
              </a:spcAft>
              <a:buFont typeface="Courier New" panose="02070309020205020404" pitchFamily="49" charset="0"/>
              <a:buChar char="o"/>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Cuando no hay transferencia: </a:t>
            </a:r>
            <a:r>
              <a:rPr lang="es-PY" sz="1900" i="1" kern="100" dirty="0">
                <a:effectLst/>
                <a:latin typeface="Calibri" panose="020F0502020204030204" pitchFamily="34" charset="0"/>
                <a:ea typeface="Calibri" panose="020F0502020204030204" pitchFamily="34" charset="0"/>
                <a:cs typeface="Times New Roman" panose="02020603050405020304" pitchFamily="18" charset="0"/>
              </a:rPr>
              <a:t>encargo fiduciario </a:t>
            </a:r>
            <a:endParaRPr lang="es-PY" sz="19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Pueden ser objeto del negocio fiduciario toda clase de bienes o derechos cuya entrega no está prohibida por ley</a:t>
            </a:r>
          </a:p>
          <a:p>
            <a:pPr marL="0" indent="0">
              <a:buNone/>
            </a:pPr>
            <a:endParaRPr lang="es-PY" b="1" dirty="0"/>
          </a:p>
        </p:txBody>
      </p:sp>
      <p:pic>
        <p:nvPicPr>
          <p:cNvPr id="4" name="Picture 4" descr="GB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676526"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94259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5324" y="914400"/>
            <a:ext cx="10627927" cy="737534"/>
          </a:xfrm>
        </p:spPr>
        <p:txBody>
          <a:bodyPr>
            <a:normAutofit/>
          </a:bodyPr>
          <a:lstStyle/>
          <a:p>
            <a:r>
              <a:rPr lang="es-PY" sz="2400" b="1" kern="100" dirty="0">
                <a:latin typeface="Calibri" panose="020F0502020204030204" pitchFamily="34" charset="0"/>
                <a:ea typeface="Calibri" panose="020F0502020204030204" pitchFamily="34" charset="0"/>
                <a:cs typeface="Times New Roman" panose="02020603050405020304" pitchFamily="18" charset="0"/>
              </a:rPr>
              <a:t>NOTAS DISTINTIVAS DEL NEGOCIO FIDUCIARIO EN LA LEGISLACIÓN NACIONAL</a:t>
            </a:r>
            <a:endParaRPr lang="es-PY" sz="2400" b="1" dirty="0">
              <a:latin typeface="+mn-lt"/>
            </a:endParaRPr>
          </a:p>
        </p:txBody>
      </p:sp>
      <p:sp>
        <p:nvSpPr>
          <p:cNvPr id="3" name="Marcador de contenido 2"/>
          <p:cNvSpPr>
            <a:spLocks noGrp="1"/>
          </p:cNvSpPr>
          <p:nvPr>
            <p:ph idx="1"/>
          </p:nvPr>
        </p:nvSpPr>
        <p:spPr>
          <a:xfrm>
            <a:off x="235324" y="1651934"/>
            <a:ext cx="11721352" cy="4165206"/>
          </a:xfrm>
        </p:spPr>
        <p:txBody>
          <a:bodyPr>
            <a:normAutofit/>
          </a:bodyPr>
          <a:lstStyle/>
          <a:p>
            <a:pPr marL="342900" lvl="0" indent="-342900" algn="just">
              <a:lnSpc>
                <a:spcPct val="107000"/>
              </a:lnSpc>
              <a:buFont typeface="Symbol" panose="05050102010706020507" pitchFamily="18" charset="2"/>
              <a:buChar char=""/>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La transferencia de propiedad de los bienes fideicomitidos da lugar a la formación de un </a:t>
            </a:r>
            <a:r>
              <a:rPr lang="es-PY" sz="1900" b="1" kern="100" dirty="0">
                <a:effectLst/>
                <a:latin typeface="Calibri" panose="020F0502020204030204" pitchFamily="34" charset="0"/>
                <a:ea typeface="Calibri" panose="020F0502020204030204" pitchFamily="34" charset="0"/>
                <a:cs typeface="Times New Roman" panose="02020603050405020304" pitchFamily="18" charset="0"/>
              </a:rPr>
              <a:t>patrimonio autónomo </a:t>
            </a: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o especial, que queda afectado al cumplimiento de la finalidad señalada por el fideicomitente en el acto constitutivo</a:t>
            </a:r>
          </a:p>
          <a:p>
            <a:pPr marL="342900" lvl="0" indent="-342900" algn="just">
              <a:lnSpc>
                <a:spcPct val="107000"/>
              </a:lnSpc>
              <a:buFont typeface="Symbol" panose="05050102010706020507" pitchFamily="18" charset="2"/>
              <a:buChar char=""/>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En consecuencia, los bienes que conforman el patrimonio autónomo </a:t>
            </a:r>
          </a:p>
          <a:p>
            <a:pPr marL="719138" lvl="0" indent="-358775" algn="just">
              <a:lnSpc>
                <a:spcPct val="107000"/>
              </a:lnSpc>
              <a:buFont typeface="Courier New" panose="02070309020205020404" pitchFamily="49" charset="0"/>
              <a:buChar char="o"/>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No pertenecen a la prenda común de los acreedores del fiduciario ni a la masa de bienes de su liquidación</a:t>
            </a:r>
          </a:p>
          <a:p>
            <a:pPr marL="719138" lvl="0" indent="-358775" algn="just">
              <a:lnSpc>
                <a:spcPct val="107000"/>
              </a:lnSpc>
              <a:buFont typeface="Courier New" panose="02070309020205020404" pitchFamily="49" charset="0"/>
              <a:buChar char="o"/>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Garantizan únicamente las obligaciones contraídas por el fiduciario para el cumplimiento de la finalidad señalada por el fideicomitente en el acto constitutivo</a:t>
            </a:r>
          </a:p>
          <a:p>
            <a:pPr marL="719138" lvl="0" indent="-358775" algn="just">
              <a:lnSpc>
                <a:spcPct val="107000"/>
              </a:lnSpc>
              <a:spcAft>
                <a:spcPts val="800"/>
              </a:spcAft>
              <a:buFont typeface="Courier New" panose="02070309020205020404" pitchFamily="49" charset="0"/>
              <a:buChar char="o"/>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No pueden ser perseguidos judicialmente por los acreedores del fideicomitente</a:t>
            </a:r>
          </a:p>
          <a:p>
            <a:pPr marL="342900" lvl="0" indent="-342900" algn="just">
              <a:lnSpc>
                <a:spcPct val="107000"/>
              </a:lnSpc>
              <a:spcAft>
                <a:spcPts val="800"/>
              </a:spcAft>
              <a:buFont typeface="Symbol" panose="05050102010706020507" pitchFamily="18" charset="2"/>
              <a:buChar char=""/>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No aplicable al </a:t>
            </a:r>
            <a:r>
              <a:rPr lang="es-PY" sz="1900" i="1" kern="100" dirty="0">
                <a:effectLst/>
                <a:latin typeface="Calibri" panose="020F0502020204030204" pitchFamily="34" charset="0"/>
                <a:ea typeface="Calibri" panose="020F0502020204030204" pitchFamily="34" charset="0"/>
                <a:cs typeface="Times New Roman" panose="02020603050405020304" pitchFamily="18" charset="0"/>
              </a:rPr>
              <a:t>encargo fiduciario </a:t>
            </a: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 Aplicación subsidiaria de las reglas del mandato del Código Civil</a:t>
            </a:r>
          </a:p>
          <a:p>
            <a:pPr marL="0" indent="0">
              <a:buNone/>
            </a:pPr>
            <a:endParaRPr lang="es-PY" b="1" dirty="0"/>
          </a:p>
        </p:txBody>
      </p:sp>
      <p:pic>
        <p:nvPicPr>
          <p:cNvPr id="4" name="Picture 4" descr="GB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676526"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0084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5324" y="914400"/>
            <a:ext cx="11321136" cy="737534"/>
          </a:xfrm>
        </p:spPr>
        <p:txBody>
          <a:bodyPr>
            <a:normAutofit/>
          </a:bodyPr>
          <a:lstStyle/>
          <a:p>
            <a:r>
              <a:rPr lang="es-PY" sz="2400" b="1" kern="100" dirty="0">
                <a:latin typeface="Calibri" panose="020F0502020204030204" pitchFamily="34" charset="0"/>
                <a:ea typeface="Calibri" panose="020F0502020204030204" pitchFamily="34" charset="0"/>
                <a:cs typeface="Times New Roman" panose="02020603050405020304" pitchFamily="18" charset="0"/>
              </a:rPr>
              <a:t>NOTAS DISTINTIVAS DEL NEGOCIO FIDUCIARIO EN LA LEGISLACIÓN NACIONAL (CONT.)</a:t>
            </a:r>
            <a:endParaRPr lang="es-PY" sz="2400" b="1" dirty="0">
              <a:latin typeface="+mn-lt"/>
            </a:endParaRPr>
          </a:p>
        </p:txBody>
      </p:sp>
      <p:sp>
        <p:nvSpPr>
          <p:cNvPr id="3" name="Marcador de contenido 2"/>
          <p:cNvSpPr>
            <a:spLocks noGrp="1"/>
          </p:cNvSpPr>
          <p:nvPr>
            <p:ph idx="1"/>
          </p:nvPr>
        </p:nvSpPr>
        <p:spPr>
          <a:xfrm>
            <a:off x="235324" y="1651934"/>
            <a:ext cx="11721352" cy="4165206"/>
          </a:xfrm>
        </p:spPr>
        <p:txBody>
          <a:bodyPr>
            <a:normAutofit/>
          </a:bodyPr>
          <a:lstStyle/>
          <a:p>
            <a:pPr marL="342900" lvl="0" indent="-342900" algn="just">
              <a:lnSpc>
                <a:spcPct val="107000"/>
              </a:lnSpc>
              <a:buFont typeface="Symbol" panose="05050102010706020507" pitchFamily="18" charset="2"/>
              <a:buChar char=""/>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La creación de un patrimonio autónomo conlleva, entre otras cosas, la necesidad de llevar una contabilidad separada que permita conocer la situación financiera y los resultados de cada negocio fiduciario</a:t>
            </a:r>
          </a:p>
          <a:p>
            <a:pPr marL="342900" lvl="0" indent="-342900" algn="just">
              <a:lnSpc>
                <a:spcPct val="107000"/>
              </a:lnSpc>
              <a:spcAft>
                <a:spcPts val="800"/>
              </a:spcAft>
              <a:buFont typeface="Symbol" panose="05050102010706020507" pitchFamily="18" charset="2"/>
              <a:buChar char=""/>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Los bienes fideicomitidos en ningún caso pueden mezclarse o confundirse con los propios del fiduciario ni con los que correspondan a otros negocios fiduciarios</a:t>
            </a:r>
          </a:p>
          <a:p>
            <a:pPr marL="342900" lvl="0" indent="-342900" algn="just">
              <a:lnSpc>
                <a:spcPct val="107000"/>
              </a:lnSpc>
              <a:buFont typeface="Symbol" panose="05050102010706020507" pitchFamily="18" charset="2"/>
              <a:buChar char=""/>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El fiduciario no puede registrar contable ni financieramente como propios los bienes que haya recibido en virtud de un negocio fiduciario</a:t>
            </a:r>
          </a:p>
          <a:p>
            <a:pPr marL="342900" lvl="0" indent="-342900" algn="just">
              <a:lnSpc>
                <a:spcPct val="107000"/>
              </a:lnSpc>
              <a:spcAft>
                <a:spcPts val="800"/>
              </a:spcAft>
              <a:buFont typeface="Symbol" panose="05050102010706020507" pitchFamily="18" charset="2"/>
              <a:buChar char=""/>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Los fideicomisos son contribuyentes del IVA (base imponible del 1% del valor de los bienes transferidos al patrimonio autónomo, y del PA al fideicomitente) y sus actividades pueden generar IRE o IRP – Necesidad de contar con un RUC</a:t>
            </a:r>
          </a:p>
          <a:p>
            <a:pPr marL="0" indent="0">
              <a:buNone/>
            </a:pPr>
            <a:endParaRPr lang="es-PY" b="1" dirty="0"/>
          </a:p>
        </p:txBody>
      </p:sp>
      <p:pic>
        <p:nvPicPr>
          <p:cNvPr id="4" name="Picture 4" descr="GB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676526"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2585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5324" y="914400"/>
            <a:ext cx="11321136" cy="737534"/>
          </a:xfrm>
        </p:spPr>
        <p:txBody>
          <a:bodyPr>
            <a:normAutofit/>
          </a:bodyPr>
          <a:lstStyle/>
          <a:p>
            <a:r>
              <a:rPr lang="es-PY" sz="2400" b="1" kern="100" dirty="0">
                <a:latin typeface="Calibri" panose="020F0502020204030204" pitchFamily="34" charset="0"/>
                <a:ea typeface="Calibri" panose="020F0502020204030204" pitchFamily="34" charset="0"/>
                <a:cs typeface="Times New Roman" panose="02020603050405020304" pitchFamily="18" charset="0"/>
              </a:rPr>
              <a:t>NOTAS DISTINTIVAS DEL NEGOCIO FIDUCIARIO EN LA LEGISLACIÓN NACIONAL (CONT.)</a:t>
            </a:r>
            <a:endParaRPr lang="es-PY" sz="2400" b="1" dirty="0">
              <a:latin typeface="+mn-lt"/>
            </a:endParaRPr>
          </a:p>
        </p:txBody>
      </p:sp>
      <p:sp>
        <p:nvSpPr>
          <p:cNvPr id="3" name="Marcador de contenido 2"/>
          <p:cNvSpPr>
            <a:spLocks noGrp="1"/>
          </p:cNvSpPr>
          <p:nvPr>
            <p:ph idx="1"/>
          </p:nvPr>
        </p:nvSpPr>
        <p:spPr>
          <a:xfrm>
            <a:off x="235324" y="1651934"/>
            <a:ext cx="11721352" cy="4165206"/>
          </a:xfrm>
        </p:spPr>
        <p:txBody>
          <a:bodyPr>
            <a:normAutofit/>
          </a:bodyPr>
          <a:lstStyle/>
          <a:p>
            <a:pPr marL="342900" lvl="0" indent="-342900" algn="just">
              <a:lnSpc>
                <a:spcPct val="107000"/>
              </a:lnSpc>
              <a:buFont typeface="Symbol" panose="05050102010706020507" pitchFamily="18" charset="2"/>
              <a:buChar char=""/>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El Banco Central del Paraguay como autoridad de reglamentación y supervisión de los fideicomisos y las entidades fiduciarias</a:t>
            </a:r>
          </a:p>
          <a:p>
            <a:pPr marL="342900" lvl="0" indent="-342900" algn="just">
              <a:lnSpc>
                <a:spcPct val="107000"/>
              </a:lnSpc>
              <a:buFont typeface="Symbol" panose="05050102010706020507" pitchFamily="18" charset="2"/>
              <a:buChar char=""/>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Resolución del Directorio del BCP </a:t>
            </a:r>
            <a:r>
              <a:rPr lang="es-PY" sz="1900" kern="100" dirty="0" err="1">
                <a:effectLst/>
                <a:latin typeface="Calibri" panose="020F0502020204030204" pitchFamily="34" charset="0"/>
                <a:ea typeface="Calibri" panose="020F0502020204030204" pitchFamily="34" charset="0"/>
                <a:cs typeface="Times New Roman" panose="02020603050405020304" pitchFamily="18" charset="0"/>
              </a:rPr>
              <a:t>N°</a:t>
            </a: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 12, Acta </a:t>
            </a:r>
            <a:r>
              <a:rPr lang="es-PY" sz="1900" kern="100" dirty="0" err="1">
                <a:effectLst/>
                <a:latin typeface="Calibri" panose="020F0502020204030204" pitchFamily="34" charset="0"/>
                <a:ea typeface="Calibri" panose="020F0502020204030204" pitchFamily="34" charset="0"/>
                <a:cs typeface="Times New Roman" panose="02020603050405020304" pitchFamily="18" charset="0"/>
              </a:rPr>
              <a:t>N°</a:t>
            </a: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 9 del 15 de febrero de 2011 “Reglamento de operaciones fiduciarias”</a:t>
            </a:r>
          </a:p>
          <a:p>
            <a:pPr marL="342900" lvl="0" indent="-342900" algn="just">
              <a:lnSpc>
                <a:spcPct val="107000"/>
              </a:lnSpc>
              <a:buFont typeface="Symbol" panose="05050102010706020507" pitchFamily="18" charset="2"/>
              <a:buChar char=""/>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Solamente pueden tener la calidad de fiduciarios los bancos y empresas financieras y las empresas fiduciarias especialmente autorizadas por el Banco Central del Paraguay</a:t>
            </a:r>
          </a:p>
          <a:p>
            <a:pPr marL="342900" lvl="0" indent="-342900" algn="just">
              <a:lnSpc>
                <a:spcPct val="107000"/>
              </a:lnSpc>
              <a:spcAft>
                <a:spcPts val="800"/>
              </a:spcAft>
              <a:buFont typeface="Symbol" panose="05050102010706020507" pitchFamily="18" charset="2"/>
              <a:buChar char=""/>
            </a:pP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Las empresas fiduciarias cuya creación se autorice tienen el carácter de instituciones financieras de servicios auxiliares de crédito, y están sujetas a la supervisión y vigilancia de la SIB, las que se ejercen, en lo pertinente, conforme a las normas de la Ley </a:t>
            </a:r>
            <a:r>
              <a:rPr lang="es-PY" sz="1900" kern="100" dirty="0" err="1">
                <a:effectLst/>
                <a:latin typeface="Calibri" panose="020F0502020204030204" pitchFamily="34" charset="0"/>
                <a:ea typeface="Calibri" panose="020F0502020204030204" pitchFamily="34" charset="0"/>
                <a:cs typeface="Times New Roman" panose="02020603050405020304" pitchFamily="18" charset="0"/>
              </a:rPr>
              <a:t>N°</a:t>
            </a:r>
            <a:r>
              <a:rPr lang="es-PY" sz="1900" kern="100" dirty="0">
                <a:effectLst/>
                <a:latin typeface="Calibri" panose="020F0502020204030204" pitchFamily="34" charset="0"/>
                <a:ea typeface="Calibri" panose="020F0502020204030204" pitchFamily="34" charset="0"/>
                <a:cs typeface="Times New Roman" panose="02020603050405020304" pitchFamily="18" charset="0"/>
              </a:rPr>
              <a:t> 861/96 y sus modificaciones</a:t>
            </a:r>
          </a:p>
          <a:p>
            <a:pPr marL="0" indent="0">
              <a:buNone/>
            </a:pPr>
            <a:endParaRPr lang="es-PY" b="1" dirty="0"/>
          </a:p>
        </p:txBody>
      </p:sp>
      <p:pic>
        <p:nvPicPr>
          <p:cNvPr id="4" name="Picture 4" descr="GB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676526"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48555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2EC1B6F-8773-14BB-9F15-E223FA58F1D6}"/>
              </a:ext>
            </a:extLst>
          </p:cNvPr>
          <p:cNvSpPr>
            <a:spLocks noGrp="1"/>
          </p:cNvSpPr>
          <p:nvPr>
            <p:ph idx="1"/>
          </p:nvPr>
        </p:nvSpPr>
        <p:spPr/>
        <p:txBody>
          <a:bodyPr/>
          <a:lstStyle/>
          <a:p>
            <a:endParaRPr lang="es-PY"/>
          </a:p>
        </p:txBody>
      </p:sp>
      <p:pic>
        <p:nvPicPr>
          <p:cNvPr id="5" name="Imagen 4">
            <a:extLst>
              <a:ext uri="{FF2B5EF4-FFF2-40B4-BE49-F238E27FC236}">
                <a16:creationId xmlns:a16="http://schemas.microsoft.com/office/drawing/2014/main" id="{34EF86B8-6249-A4A2-C9F2-81233C98CCBD}"/>
              </a:ext>
            </a:extLst>
          </p:cNvPr>
          <p:cNvPicPr>
            <a:picLocks noChangeAspect="1"/>
          </p:cNvPicPr>
          <p:nvPr/>
        </p:nvPicPr>
        <p:blipFill rotWithShape="1">
          <a:blip r:embed="rId2"/>
          <a:srcRect l="29351" t="22073" r="26905" b="18478"/>
          <a:stretch/>
        </p:blipFill>
        <p:spPr bwMode="auto">
          <a:xfrm>
            <a:off x="1661651" y="39304"/>
            <a:ext cx="8920113" cy="681869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033905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390</TotalTime>
  <Words>1753</Words>
  <Application>Microsoft Office PowerPoint</Application>
  <PresentationFormat>Panorámica</PresentationFormat>
  <Paragraphs>109</Paragraphs>
  <Slides>18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18</vt:i4>
      </vt:variant>
    </vt:vector>
  </HeadingPairs>
  <TitlesOfParts>
    <vt:vector size="24" baseType="lpstr">
      <vt:lpstr>Arial</vt:lpstr>
      <vt:lpstr>Calibri</vt:lpstr>
      <vt:lpstr>Calibri Light</vt:lpstr>
      <vt:lpstr>Courier New</vt:lpstr>
      <vt:lpstr>Symbol</vt:lpstr>
      <vt:lpstr>Tema de Office</vt:lpstr>
      <vt:lpstr>VIII Congreso Registral Paraguayo   LOS NEGOCIOS FIDUCIARIOS Y SU CRECIENTE UTILIZACIÓN EN EL SECTOR INMOBILIARIO </vt:lpstr>
      <vt:lpstr>DESARROLLO DEL TEMA</vt:lpstr>
      <vt:lpstr>GENERALIDADES</vt:lpstr>
      <vt:lpstr>Presentación de PowerPoint</vt:lpstr>
      <vt:lpstr>GENERALIDADES (CONT.)</vt:lpstr>
      <vt:lpstr>NOTAS DISTINTIVAS DEL NEGOCIO FIDUCIARIO EN LA LEGISLACIÓN NACIONAL</vt:lpstr>
      <vt:lpstr>NOTAS DISTINTIVAS DEL NEGOCIO FIDUCIARIO EN LA LEGISLACIÓN NACIONAL (CONT.)</vt:lpstr>
      <vt:lpstr>NOTAS DISTINTIVAS DEL NEGOCIO FIDUCIARIO EN LA LEGISLACIÓN NACIONAL (CONT.)</vt:lpstr>
      <vt:lpstr>Presentación de PowerPoint</vt:lpstr>
      <vt:lpstr>FORMALIDADES PARA LA CELEBRACIÓN Y PERFECCIONAMIENTO DEL NEGOCIO FIDUCIARIO</vt:lpstr>
      <vt:lpstr>CLASES DE NEGOCIOS FIDUCIARIOS TIPIFICADOS EN LA NORMATIVA VIGENTE</vt:lpstr>
      <vt:lpstr>Presentación de PowerPoint</vt:lpstr>
      <vt:lpstr>CLASES DE NEGOCIOS FIDUCIARIOS TIPIFICADOS EN LA NORMATIVA VIGENTE (CONT.)</vt:lpstr>
      <vt:lpstr>CLASES DE NEGOCIOS FIDUCIARIOS TIPIFICADOS EN LA NORMATIVA VIGENTE (CONT.)</vt:lpstr>
      <vt:lpstr>CLASES DE NEGOCIOS FIDUCIARIOS TIPIFICADOS EN LA NORMATIVA VIGENTE (CONT.)</vt:lpstr>
      <vt:lpstr>CLASES DE NEGOCIOS FIDUCIARIOS TIPIFICADOS EN LA NORMATIVA VIGENTE (CONT.)</vt:lpstr>
      <vt:lpstr>FUNDAMENTOS DEL CRECIENTE USO DE LOS FIDEICOMISOS EN LOS NEGOCIOS INMOBILIARIOS </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Financiación estructurada de proyectos en Paraguay</dc:title>
  <dc:creator>Alberto Fleytas Squef</dc:creator>
  <cp:lastModifiedBy>Pablo Debuchy</cp:lastModifiedBy>
  <cp:revision>4</cp:revision>
  <dcterms:created xsi:type="dcterms:W3CDTF">2023-08-07T14:15:56Z</dcterms:created>
  <dcterms:modified xsi:type="dcterms:W3CDTF">2023-10-21T19:42:31Z</dcterms:modified>
</cp:coreProperties>
</file>