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‹Nº›</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24757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174466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249035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36758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384225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383638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‹Nº›</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23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1602562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388876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318701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10/24/2023</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‹Nº›</a:t>
            </a:fld>
            <a:endParaRPr lang="en-US"/>
          </a:p>
        </p:txBody>
      </p:sp>
    </p:spTree>
    <p:extLst>
      <p:ext uri="{BB962C8B-B14F-4D97-AF65-F5344CB8AC3E}">
        <p14:creationId xmlns:p14="http://schemas.microsoft.com/office/powerpoint/2010/main" val="419666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10/24/2023</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‹Nº›</a:t>
            </a:fld>
            <a:endParaRPr lang="en-US"/>
          </a:p>
        </p:txBody>
      </p:sp>
    </p:spTree>
    <p:extLst>
      <p:ext uri="{BB962C8B-B14F-4D97-AF65-F5344CB8AC3E}">
        <p14:creationId xmlns:p14="http://schemas.microsoft.com/office/powerpoint/2010/main" val="6700104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23FB3B-24E7-5304-70D8-3CA40290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tabla, persona, interior, mujer&#10;&#10;Descripción generada automáticamente">
            <a:extLst>
              <a:ext uri="{FF2B5EF4-FFF2-40B4-BE49-F238E27FC236}">
                <a16:creationId xmlns:a16="http://schemas.microsoft.com/office/drawing/2014/main" id="{7692C36D-5C9E-30E4-6991-F7CAD8E4FB1D}"/>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2314" r="798" b="1"/>
          <a:stretch/>
        </p:blipFill>
        <p:spPr>
          <a:xfrm>
            <a:off x="11569" y="0"/>
            <a:ext cx="12192001" cy="6858000"/>
          </a:xfrm>
          <a:prstGeom prst="rect">
            <a:avLst/>
          </a:prstGeom>
        </p:spPr>
        <p:style>
          <a:lnRef idx="2">
            <a:schemeClr val="accent2"/>
          </a:lnRef>
          <a:fillRef idx="1">
            <a:schemeClr val="lt1"/>
          </a:fillRef>
          <a:effectRef idx="0">
            <a:schemeClr val="accent2"/>
          </a:effectRef>
          <a:fontRef idx="minor">
            <a:schemeClr val="dk1"/>
          </a:fontRef>
        </p:style>
      </p:pic>
      <p:sp>
        <p:nvSpPr>
          <p:cNvPr id="37" name="Freeform: Shape 24">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00" y="952500"/>
            <a:ext cx="10287000" cy="4953000"/>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794" h="4920343">
                <a:moveTo>
                  <a:pt x="0" y="1451087"/>
                </a:moveTo>
                <a:lnTo>
                  <a:pt x="0" y="0"/>
                </a:lnTo>
                <a:lnTo>
                  <a:pt x="9985794" y="0"/>
                </a:lnTo>
                <a:lnTo>
                  <a:pt x="9985794" y="4920343"/>
                </a:lnTo>
                <a:lnTo>
                  <a:pt x="0" y="4920343"/>
                </a:lnTo>
                <a:lnTo>
                  <a:pt x="0" y="4119525"/>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77D8C6E-12C7-F5EE-40B1-25C5A9178F83}"/>
              </a:ext>
            </a:extLst>
          </p:cNvPr>
          <p:cNvSpPr>
            <a:spLocks noGrp="1"/>
          </p:cNvSpPr>
          <p:nvPr>
            <p:ph type="ctrTitle"/>
          </p:nvPr>
        </p:nvSpPr>
        <p:spPr>
          <a:xfrm>
            <a:off x="776882" y="952500"/>
            <a:ext cx="5143500" cy="5100430"/>
          </a:xfrm>
          <a:noFill/>
        </p:spPr>
        <p:txBody>
          <a:bodyPr anchor="b">
            <a:normAutofit fontScale="90000"/>
          </a:bodyPr>
          <a:lstStyle/>
          <a:p>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br>
              <a:rPr lang="es-UY" sz="2700" b="1" dirty="0">
                <a:solidFill>
                  <a:srgbClr val="FFFFFF"/>
                </a:solidFill>
              </a:rPr>
            </a:br>
            <a:r>
              <a:rPr lang="es-UY" sz="2700" b="1" dirty="0">
                <a:effectLst>
                  <a:outerShdw blurRad="38100" dist="38100" dir="2700000" algn="tl">
                    <a:srgbClr val="000000">
                      <a:alpha val="43137"/>
                    </a:srgbClr>
                  </a:outerShdw>
                </a:effectLst>
              </a:rPr>
              <a:t>* </a:t>
            </a:r>
            <a:r>
              <a:rPr lang="es-UY" sz="3100" b="1" dirty="0">
                <a:effectLst>
                  <a:outerShdw blurRad="38100" dist="38100" dir="2700000" algn="tl">
                    <a:srgbClr val="000000">
                      <a:alpha val="43137"/>
                    </a:srgbClr>
                  </a:outerShdw>
                </a:effectLst>
              </a:rPr>
              <a:t>SEGURIDAD JURIDICA DE LA ESCRITURA PÚBLICA Y SU REGISTRACIÓN</a:t>
            </a:r>
            <a:br>
              <a:rPr lang="es-UY" sz="3100" b="1" dirty="0">
                <a:effectLst>
                  <a:outerShdw blurRad="38100" dist="38100" dir="2700000" algn="tl">
                    <a:srgbClr val="000000">
                      <a:alpha val="43137"/>
                    </a:srgbClr>
                  </a:outerShdw>
                </a:effectLst>
              </a:rPr>
            </a:br>
            <a:r>
              <a:rPr lang="es-UY" sz="3100" b="1" dirty="0">
                <a:effectLst>
                  <a:outerShdw blurRad="38100" dist="38100" dir="2700000" algn="tl">
                    <a:srgbClr val="000000">
                      <a:alpha val="43137"/>
                    </a:srgbClr>
                  </a:outerShdw>
                </a:effectLst>
              </a:rPr>
              <a:t>* DERECHOS INSCRIBIBLES</a:t>
            </a:r>
            <a:br>
              <a:rPr lang="es-UY" sz="3100" b="1" dirty="0">
                <a:effectLst>
                  <a:outerShdw blurRad="38100" dist="38100" dir="2700000" algn="tl">
                    <a:srgbClr val="000000">
                      <a:alpha val="43137"/>
                    </a:srgbClr>
                  </a:outerShdw>
                </a:effectLst>
              </a:rPr>
            </a:br>
            <a:r>
              <a:rPr lang="es-UY" sz="3100" b="1" dirty="0">
                <a:effectLst>
                  <a:outerShdw blurRad="38100" dist="38100" dir="2700000" algn="tl">
                    <a:srgbClr val="000000">
                      <a:alpha val="43137"/>
                    </a:srgbClr>
                  </a:outerShdw>
                </a:effectLst>
              </a:rPr>
              <a:t>* COMPRAVENTA DE INMUEBLES</a:t>
            </a:r>
            <a:br>
              <a:rPr lang="es-UY" sz="3100" b="1" dirty="0">
                <a:effectLst>
                  <a:outerShdw blurRad="38100" dist="38100" dir="2700000" algn="tl">
                    <a:srgbClr val="000000">
                      <a:alpha val="43137"/>
                    </a:srgbClr>
                  </a:outerShdw>
                </a:effectLst>
              </a:rPr>
            </a:br>
            <a:r>
              <a:rPr lang="es-UY" sz="3100" b="1" dirty="0">
                <a:effectLst>
                  <a:outerShdw blurRad="38100" dist="38100" dir="2700000" algn="tl">
                    <a:srgbClr val="000000">
                      <a:alpha val="43137"/>
                    </a:srgbClr>
                  </a:outerShdw>
                </a:effectLst>
              </a:rPr>
              <a:t>* CERTIFICADOS</a:t>
            </a:r>
            <a:br>
              <a:rPr lang="es-UY" sz="3100" b="1" dirty="0">
                <a:effectLst>
                  <a:outerShdw blurRad="38100" dist="38100" dir="2700000" algn="tl">
                    <a:srgbClr val="000000">
                      <a:alpha val="43137"/>
                    </a:srgbClr>
                  </a:outerShdw>
                </a:effectLst>
              </a:rPr>
            </a:br>
            <a:r>
              <a:rPr lang="es-UY" sz="3100" b="1" dirty="0">
                <a:effectLst>
                  <a:outerShdw blurRad="38100" dist="38100" dir="2700000" algn="tl">
                    <a:srgbClr val="000000">
                      <a:alpha val="43137"/>
                    </a:srgbClr>
                  </a:outerShdw>
                </a:effectLst>
              </a:rPr>
              <a:t>* REGISTROS</a:t>
            </a:r>
            <a:endParaRPr lang="es-UY" sz="3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003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D88A4-62B2-8926-0F9F-C312F85BA816}"/>
              </a:ext>
            </a:extLst>
          </p:cNvPr>
          <p:cNvSpPr>
            <a:spLocks noGrp="1"/>
          </p:cNvSpPr>
          <p:nvPr>
            <p:ph type="title"/>
          </p:nvPr>
        </p:nvSpPr>
        <p:spPr>
          <a:xfrm>
            <a:off x="208723" y="119270"/>
            <a:ext cx="7156174" cy="6589643"/>
          </a:xfrm>
        </p:spPr>
        <p:txBody>
          <a:bodyPr>
            <a:noAutofit/>
          </a:bodyPr>
          <a:lstStyle/>
          <a:p>
            <a:pPr algn="just">
              <a:lnSpc>
                <a:spcPct val="110000"/>
              </a:lnSpc>
            </a:pPr>
            <a:r>
              <a:rPr lang="es-UY" sz="1800" b="1" dirty="0">
                <a:effectLst>
                  <a:outerShdw blurRad="38100" dist="38100" dir="2700000" algn="tl">
                    <a:srgbClr val="000000">
                      <a:alpha val="43137"/>
                    </a:srgbClr>
                  </a:outerShdw>
                </a:effectLst>
              </a:rPr>
              <a:t>Edificaciones</a:t>
            </a:r>
            <a:br>
              <a:rPr lang="es-UY" sz="1600" b="1" dirty="0"/>
            </a:br>
            <a:r>
              <a:rPr lang="es-UY" sz="1600" b="1" dirty="0"/>
              <a:t>de acuerdo a nuestro CC, por el modo accesión el dueño del suelo es el dueño de las construcciones. </a:t>
            </a:r>
            <a:br>
              <a:rPr lang="es-UY" sz="1600" b="1" dirty="0"/>
            </a:br>
            <a:r>
              <a:rPr lang="es-UY" sz="1600" b="1" dirty="0"/>
              <a:t>En el título puede estar agregado el expediente administrativo sobre la construcción (contiene el permiso de construcción, láminas de arquitecto, memoria descriptiva, la habilitación municipal, etc). y si no hay copia del expediente se puede recurrir a la Intendencia respectiva.</a:t>
            </a:r>
            <a:br>
              <a:rPr lang="es-UY" sz="1600" b="1" dirty="0"/>
            </a:br>
            <a:r>
              <a:rPr lang="es-UY" sz="1600" b="1" dirty="0"/>
              <a:t>CUANDO NO HAY PERMISO DE CONSTRUCCIÓN: advertirle a nuestro cliente, que si bien con posterioridad PODRÁ REGULARIZAR esas obras, tendrá que previamente consultar con un Arquitecto a ver si se cumplió con la normativa respecto de las obras y si es viable regularizar (a veces se incumplió con la normativa y no se puede regularizar tal cual se encuentra la edificación), además DEBERÁ efectuar un desembolso económico. </a:t>
            </a:r>
            <a:endParaRPr lang="es-UY" sz="1600" b="1" dirty="0">
              <a:highlight>
                <a:srgbClr val="00FF00"/>
              </a:highlight>
            </a:endParaRPr>
          </a:p>
        </p:txBody>
      </p:sp>
      <p:pic>
        <p:nvPicPr>
          <p:cNvPr id="5" name="Marcador de contenido 4" descr="Torre de un edificio&#10;&#10;Descripción generada automáticamente">
            <a:extLst>
              <a:ext uri="{FF2B5EF4-FFF2-40B4-BE49-F238E27FC236}">
                <a16:creationId xmlns:a16="http://schemas.microsoft.com/office/drawing/2014/main" id="{897AC000-55AF-7E01-E888-3BA62CE845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854" r="8294" b="-2"/>
          <a:stretch/>
        </p:blipFill>
        <p:spPr>
          <a:xfrm>
            <a:off x="7534654" y="894522"/>
            <a:ext cx="4342607" cy="4780721"/>
          </a:xfrm>
          <a:noFill/>
        </p:spPr>
      </p:pic>
      <p:sp>
        <p:nvSpPr>
          <p:cNvPr id="16"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10</a:t>
            </a:fld>
            <a:endParaRPr lang="en-US"/>
          </a:p>
        </p:txBody>
      </p:sp>
    </p:spTree>
    <p:extLst>
      <p:ext uri="{BB962C8B-B14F-4D97-AF65-F5344CB8AC3E}">
        <p14:creationId xmlns:p14="http://schemas.microsoft.com/office/powerpoint/2010/main" val="413493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AF14CE6-9C05-07BD-AE25-07E021E54905}"/>
              </a:ext>
            </a:extLst>
          </p:cNvPr>
          <p:cNvSpPr>
            <a:spLocks noGrp="1"/>
          </p:cNvSpPr>
          <p:nvPr>
            <p:ph idx="1"/>
          </p:nvPr>
        </p:nvSpPr>
        <p:spPr>
          <a:xfrm>
            <a:off x="1295400" y="506896"/>
            <a:ext cx="9601200" cy="5398604"/>
          </a:xfrm>
        </p:spPr>
        <p:txBody>
          <a:bodyPr/>
          <a:lstStyle/>
          <a:p>
            <a:r>
              <a:rPr lang="es-UY" sz="3200" b="1" dirty="0">
                <a:effectLst>
                  <a:outerShdw blurRad="38100" dist="38100" dir="2700000" algn="tl">
                    <a:srgbClr val="000000">
                      <a:alpha val="43137"/>
                    </a:srgbClr>
                  </a:outerShdw>
                </a:effectLst>
              </a:rPr>
              <a:t>CERTIFICADO ESPECIAL DEL BPS</a:t>
            </a:r>
          </a:p>
          <a:p>
            <a:pPr marL="0" indent="0">
              <a:buNone/>
            </a:pPr>
            <a:r>
              <a:rPr lang="es-UY" b="1" dirty="0"/>
              <a:t> APORTES CORRESPONDIENTES AL BANCO DE PREVISIÓN SOCIAL.</a:t>
            </a:r>
          </a:p>
          <a:p>
            <a:pPr marL="0" indent="0">
              <a:buNone/>
            </a:pPr>
            <a:r>
              <a:rPr lang="es-UY" b="1" dirty="0"/>
              <a:t>CUANDO EN EL INMUEBLE SE REALIZARON </a:t>
            </a:r>
            <a:r>
              <a:rPr lang="es-UY" b="1" dirty="0">
                <a:effectLst>
                  <a:outerShdw blurRad="38100" dist="38100" dir="2700000" algn="tl">
                    <a:srgbClr val="000000">
                      <a:alpha val="43137"/>
                    </a:srgbClr>
                  </a:outerShdw>
                </a:effectLst>
              </a:rPr>
              <a:t>OBRAS EN LOS ÚLTIMOS 10 AÑOS</a:t>
            </a:r>
            <a:r>
              <a:rPr lang="es-UY" b="1" dirty="0"/>
              <a:t>, SE EXIGIRÁ UN CERTIFICADO ESPECIAL DEL BPS, QUE ACREDITE QUE NO SE REGISTRAN ADEUDOS CON DICHO ORGANISMO Y HABILITA A ENAJENAR EL MISMO. </a:t>
            </a:r>
          </a:p>
          <a:p>
            <a:pPr marL="0" indent="0">
              <a:buNone/>
            </a:pPr>
            <a:r>
              <a:rPr lang="es-UY" b="1" dirty="0"/>
              <a:t>SI </a:t>
            </a:r>
            <a:r>
              <a:rPr lang="es-UY" b="1" dirty="0">
                <a:effectLst>
                  <a:outerShdw blurRad="38100" dist="38100" dir="2700000" algn="tl">
                    <a:srgbClr val="000000">
                      <a:alpha val="43137"/>
                    </a:srgbClr>
                  </a:outerShdw>
                </a:effectLst>
              </a:rPr>
              <a:t>NO SE REALIZARON OBRAS</a:t>
            </a:r>
            <a:r>
              <a:rPr lang="es-UY" b="1" dirty="0"/>
              <a:t>, REFACCIONES, DEMOLICIONES, ETC, EN LOS ÚLTIMOS 10 AÑOS, BASTARÁ CON UNA DECLARACIÓN JURADA NEGATIVA DEL ENAJENANTE Y NO DEBEMOS REALIZAR NINGÚN CONTROL.</a:t>
            </a:r>
          </a:p>
          <a:p>
            <a:pPr marL="0" indent="0">
              <a:buNone/>
            </a:pPr>
            <a:r>
              <a:rPr lang="es-UY" b="1" dirty="0"/>
              <a:t>EL MISMO CERTIFICADO TENDREMOS QUE CONTROLAR EN EL CASO DE QUE EL ENAJENANTE SEA CONTRIBUYENTE DEL BPS POR </a:t>
            </a:r>
            <a:r>
              <a:rPr lang="es-UY" b="1" dirty="0">
                <a:effectLst>
                  <a:outerShdw blurRad="38100" dist="38100" dir="2700000" algn="tl">
                    <a:srgbClr val="000000">
                      <a:alpha val="43137"/>
                    </a:srgbClr>
                  </a:outerShdw>
                </a:effectLst>
              </a:rPr>
              <a:t>ACTIVIDAD PERSONAL</a:t>
            </a:r>
            <a:r>
              <a:rPr lang="es-UY" b="1" dirty="0"/>
              <a:t>, POR EJEMPLO: COMERCIANTES, QUIENES CONTRATEN SERVICIO DOMÉSTICO, PROFESIONALES UNIVERSITARIOS, ETC.</a:t>
            </a:r>
          </a:p>
          <a:p>
            <a:endParaRPr lang="es-UY" dirty="0"/>
          </a:p>
        </p:txBody>
      </p:sp>
    </p:spTree>
    <p:extLst>
      <p:ext uri="{BB962C8B-B14F-4D97-AF65-F5344CB8AC3E}">
        <p14:creationId xmlns:p14="http://schemas.microsoft.com/office/powerpoint/2010/main" val="22085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2FD12A-8ACF-63FD-1B81-D5D51647C02D}"/>
              </a:ext>
            </a:extLst>
          </p:cNvPr>
          <p:cNvSpPr>
            <a:spLocks noGrp="1"/>
          </p:cNvSpPr>
          <p:nvPr>
            <p:ph type="title"/>
          </p:nvPr>
        </p:nvSpPr>
        <p:spPr>
          <a:xfrm>
            <a:off x="606287" y="1584960"/>
            <a:ext cx="11161643" cy="5273040"/>
          </a:xfrm>
        </p:spPr>
        <p:txBody>
          <a:bodyPr>
            <a:noAutofit/>
          </a:bodyPr>
          <a:lstStyle/>
          <a:p>
            <a:r>
              <a:rPr lang="es-UY" sz="1800" dirty="0"/>
              <a:t>verificar que el Gobierno Departamental en el cual se ubica el inmueble, no haga uso del derecho de preferencia que le otorgó la ley 18308 (ley de ordenamiento territorial, Artículo 66) “(Derecho de preferencia).- El Gobierno Departamental tendrá preferencia para la adquisición de inmuebles objeto de enajenación onerosa entre particulares …” </a:t>
            </a:r>
            <a:br>
              <a:rPr lang="es-UY" sz="1800" dirty="0"/>
            </a:br>
            <a:r>
              <a:rPr lang="es-UY" sz="1800" dirty="0"/>
              <a:t>* </a:t>
            </a:r>
            <a:r>
              <a:rPr lang="es-UY" sz="1800" b="1" dirty="0"/>
              <a:t>enajenaciones a título oneroso </a:t>
            </a:r>
            <a:br>
              <a:rPr lang="es-UY" sz="1800" b="1" dirty="0"/>
            </a:br>
            <a:r>
              <a:rPr lang="es-UY" sz="1800" dirty="0"/>
              <a:t>* </a:t>
            </a:r>
            <a:r>
              <a:rPr lang="es-UY" sz="1800" b="1" dirty="0"/>
              <a:t>entre particulares </a:t>
            </a:r>
            <a:br>
              <a:rPr lang="es-UY" sz="1800" dirty="0"/>
            </a:br>
            <a:r>
              <a:rPr lang="es-UY" sz="1800" dirty="0"/>
              <a:t>Algunas Intendencias se expidieron mediante resolución, en la cual se manifiestan que no hacen uso de este derecho, pero en cambio, en otras Intendencias debemos obtener un certificado que acredite que respecto de ese inmueble, no hace uso del derecho de preferencia.</a:t>
            </a:r>
          </a:p>
        </p:txBody>
      </p:sp>
      <p:sp>
        <p:nvSpPr>
          <p:cNvPr id="3" name="Marcador de texto 2">
            <a:extLst>
              <a:ext uri="{FF2B5EF4-FFF2-40B4-BE49-F238E27FC236}">
                <a16:creationId xmlns:a16="http://schemas.microsoft.com/office/drawing/2014/main" id="{60764317-D6EA-3376-7B7B-EABBFF081F7F}"/>
              </a:ext>
            </a:extLst>
          </p:cNvPr>
          <p:cNvSpPr>
            <a:spLocks noGrp="1"/>
          </p:cNvSpPr>
          <p:nvPr>
            <p:ph type="body" idx="1"/>
          </p:nvPr>
        </p:nvSpPr>
        <p:spPr/>
        <p:txBody>
          <a:bodyPr>
            <a:normAutofit/>
          </a:bodyPr>
          <a:lstStyle/>
          <a:p>
            <a:r>
              <a:rPr lang="es-UY" sz="2800" b="1" dirty="0">
                <a:effectLst>
                  <a:outerShdw blurRad="38100" dist="38100" dir="2700000" algn="tl">
                    <a:srgbClr val="000000">
                      <a:alpha val="43137"/>
                    </a:srgbClr>
                  </a:outerShdw>
                </a:effectLst>
              </a:rPr>
              <a:t>CERTIFICADO DE DERECHO DE PREFERENCIA</a:t>
            </a:r>
          </a:p>
        </p:txBody>
      </p:sp>
    </p:spTree>
    <p:extLst>
      <p:ext uri="{BB962C8B-B14F-4D97-AF65-F5344CB8AC3E}">
        <p14:creationId xmlns:p14="http://schemas.microsoft.com/office/powerpoint/2010/main" val="106107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1AD2A-AA4C-6A85-EB42-1B9EC20EBA86}"/>
              </a:ext>
            </a:extLst>
          </p:cNvPr>
          <p:cNvSpPr>
            <a:spLocks noGrp="1"/>
          </p:cNvSpPr>
          <p:nvPr>
            <p:ph type="title"/>
          </p:nvPr>
        </p:nvSpPr>
        <p:spPr>
          <a:xfrm>
            <a:off x="427383" y="327992"/>
            <a:ext cx="11241155" cy="6420678"/>
          </a:xfrm>
        </p:spPr>
        <p:txBody>
          <a:bodyPr>
            <a:normAutofit fontScale="90000"/>
          </a:bodyPr>
          <a:lstStyle/>
          <a:p>
            <a:r>
              <a:rPr lang="es-UY" sz="2700" b="1" dirty="0">
                <a:effectLst>
                  <a:outerShdw blurRad="38100" dist="38100" dir="2700000" algn="tl">
                    <a:srgbClr val="000000">
                      <a:alpha val="43137"/>
                    </a:srgbClr>
                  </a:outerShdw>
                </a:effectLst>
              </a:rPr>
              <a:t>CERTIFICADO ÚNICO DEPARTAMENTAL (CUD)</a:t>
            </a:r>
            <a:r>
              <a:rPr lang="es-UY" sz="2200" b="1" dirty="0"/>
              <a:t>: si el enajenante es contribuyente del Impuesto a la Renta de Actividades Económicas (IRAE) o del Impuesto a la Enajenación de Bienes Agropecuarios (IMEBA), se debe controlar este certificado que acredita que el enajenante no registra adeudos ante la Intendencia donde se ubica el inmueble.</a:t>
            </a:r>
            <a:br>
              <a:rPr lang="es-UY" sz="2200" b="1" dirty="0"/>
            </a:br>
            <a:br>
              <a:rPr lang="es-UY" b="1" dirty="0"/>
            </a:br>
            <a:r>
              <a:rPr lang="es-UY" sz="2700" b="1" dirty="0">
                <a:effectLst>
                  <a:outerShdw blurRad="38100" dist="38100" dir="2700000" algn="tl">
                    <a:srgbClr val="000000">
                      <a:alpha val="43137"/>
                    </a:srgbClr>
                  </a:outerShdw>
                </a:effectLst>
              </a:rPr>
              <a:t>Impuesto al Patrimonio</a:t>
            </a:r>
            <a:r>
              <a:rPr lang="es-UY" sz="2200" b="1" dirty="0"/>
              <a:t>: cuando el enajenante es contribuyente del impuesto al patrimonio debemos controlar una declaración jurada que corresponde al año anterior a la enajenación y un recibo de pago concordante.</a:t>
            </a:r>
            <a:br>
              <a:rPr lang="es-UY" sz="2200" b="1" dirty="0"/>
            </a:br>
            <a:br>
              <a:rPr lang="es-UY" sz="2200" b="1" dirty="0"/>
            </a:br>
            <a:r>
              <a:rPr lang="es-UY" sz="2200" b="1" dirty="0"/>
              <a:t>En ambos casos, si el enajenante no es contribuyente, bastará su declaración negativa en la escritura.</a:t>
            </a:r>
            <a:br>
              <a:rPr lang="es-UY" dirty="0"/>
            </a:br>
            <a:endParaRPr lang="es-UY" dirty="0"/>
          </a:p>
        </p:txBody>
      </p:sp>
    </p:spTree>
    <p:extLst>
      <p:ext uri="{BB962C8B-B14F-4D97-AF65-F5344CB8AC3E}">
        <p14:creationId xmlns:p14="http://schemas.microsoft.com/office/powerpoint/2010/main" val="288983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2E71B-9822-BBD3-2D89-370EDD3B82E7}"/>
              </a:ext>
            </a:extLst>
          </p:cNvPr>
          <p:cNvSpPr>
            <a:spLocks noGrp="1"/>
          </p:cNvSpPr>
          <p:nvPr>
            <p:ph type="title"/>
          </p:nvPr>
        </p:nvSpPr>
        <p:spPr>
          <a:xfrm>
            <a:off x="407504" y="1618211"/>
            <a:ext cx="11072192" cy="5041006"/>
          </a:xfrm>
        </p:spPr>
        <p:txBody>
          <a:bodyPr>
            <a:normAutofit fontScale="90000"/>
          </a:bodyPr>
          <a:lstStyle/>
          <a:p>
            <a:r>
              <a:rPr lang="es-UY" sz="2000" b="1" dirty="0"/>
              <a:t>la normativa sobre lavado de activos designa al Escribano (entre otros) como agente para la lucha y prevención del blanqueamiento de capitales. Por lo cual nos impone cumplir con la llamada diligencia debida. </a:t>
            </a:r>
            <a:br>
              <a:rPr lang="es-UY" sz="2000" b="1" dirty="0"/>
            </a:br>
            <a:r>
              <a:rPr lang="es-UY" sz="2000" b="1" dirty="0"/>
              <a:t>Se deben realizar controles en todas las operaciones en las que la ley designa a los Escribanos como sujetos obligados, no existiendo cifras mínimas establecidas para no realizarlos. El grado de la diligencia a aplicar es variable. Existe una diligencia simplificada, normal e intensificada, según el monto de la operación.</a:t>
            </a:r>
            <a:br>
              <a:rPr lang="es-UY" sz="2000" b="1" dirty="0"/>
            </a:br>
            <a:r>
              <a:rPr lang="es-UY" sz="2000" b="1" dirty="0"/>
              <a:t>actividades que los Escribanos somos considerados sujetos obligados al control y prevención: Promesas, Cesiones de promesas o Compraventas de inmuebles. </a:t>
            </a:r>
            <a:br>
              <a:rPr lang="es-UY" dirty="0"/>
            </a:br>
            <a:endParaRPr lang="es-UY" dirty="0"/>
          </a:p>
        </p:txBody>
      </p:sp>
      <p:sp>
        <p:nvSpPr>
          <p:cNvPr id="3" name="Marcador de texto 2">
            <a:extLst>
              <a:ext uri="{FF2B5EF4-FFF2-40B4-BE49-F238E27FC236}">
                <a16:creationId xmlns:a16="http://schemas.microsoft.com/office/drawing/2014/main" id="{A9ACD33A-F3F6-E77B-2D73-0C4C8C7DD7BD}"/>
              </a:ext>
            </a:extLst>
          </p:cNvPr>
          <p:cNvSpPr>
            <a:spLocks noGrp="1"/>
          </p:cNvSpPr>
          <p:nvPr>
            <p:ph type="body" idx="1"/>
          </p:nvPr>
        </p:nvSpPr>
        <p:spPr/>
        <p:txBody>
          <a:bodyPr>
            <a:normAutofit/>
          </a:bodyPr>
          <a:lstStyle/>
          <a:p>
            <a:r>
              <a:rPr lang="es-UY" sz="2800" b="1" dirty="0">
                <a:effectLst>
                  <a:outerShdw blurRad="38100" dist="38100" dir="2700000" algn="tl">
                    <a:srgbClr val="000000">
                      <a:alpha val="43137"/>
                    </a:srgbClr>
                  </a:outerShdw>
                </a:effectLst>
              </a:rPr>
              <a:t>PREVENCIÓN DEL LAVADO DE ACTIVOS</a:t>
            </a:r>
          </a:p>
        </p:txBody>
      </p:sp>
    </p:spTree>
    <p:extLst>
      <p:ext uri="{BB962C8B-B14F-4D97-AF65-F5344CB8AC3E}">
        <p14:creationId xmlns:p14="http://schemas.microsoft.com/office/powerpoint/2010/main" val="55325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5E8A1B-B2B8-5712-6EF2-C9847C7508E4}"/>
              </a:ext>
            </a:extLst>
          </p:cNvPr>
          <p:cNvSpPr>
            <a:spLocks noGrp="1"/>
          </p:cNvSpPr>
          <p:nvPr>
            <p:ph type="title"/>
          </p:nvPr>
        </p:nvSpPr>
        <p:spPr>
          <a:xfrm>
            <a:off x="566531" y="1618211"/>
            <a:ext cx="11350486" cy="3944389"/>
          </a:xfrm>
        </p:spPr>
        <p:txBody>
          <a:bodyPr>
            <a:normAutofit fontScale="90000"/>
          </a:bodyPr>
          <a:lstStyle/>
          <a:p>
            <a:r>
              <a:rPr lang="es-UY" b="1" dirty="0"/>
              <a:t>en el caso de inmuebles con construcciones, debemos tramitar un certificado de saneamiento que acredite que el inmueble se encuentra conectado a la red de saneamiento, o en su defecto que no se encuentra conectado por no contar con saneamiento en su frente</a:t>
            </a:r>
            <a:r>
              <a:rPr lang="es-UY" dirty="0"/>
              <a:t>. </a:t>
            </a:r>
          </a:p>
        </p:txBody>
      </p:sp>
      <p:sp>
        <p:nvSpPr>
          <p:cNvPr id="3" name="Marcador de texto 2">
            <a:extLst>
              <a:ext uri="{FF2B5EF4-FFF2-40B4-BE49-F238E27FC236}">
                <a16:creationId xmlns:a16="http://schemas.microsoft.com/office/drawing/2014/main" id="{6A7EE627-9AD9-2457-2BC9-387535F6A874}"/>
              </a:ext>
            </a:extLst>
          </p:cNvPr>
          <p:cNvSpPr>
            <a:spLocks noGrp="1"/>
          </p:cNvSpPr>
          <p:nvPr>
            <p:ph type="body" idx="1"/>
          </p:nvPr>
        </p:nvSpPr>
        <p:spPr/>
        <p:txBody>
          <a:bodyPr>
            <a:normAutofit/>
          </a:bodyPr>
          <a:lstStyle/>
          <a:p>
            <a:r>
              <a:rPr lang="es-UY" sz="3200" b="1" dirty="0">
                <a:effectLst>
                  <a:outerShdw blurRad="38100" dist="38100" dir="2700000" algn="tl">
                    <a:srgbClr val="000000">
                      <a:alpha val="43137"/>
                    </a:srgbClr>
                  </a:outerShdw>
                </a:effectLst>
              </a:rPr>
              <a:t>CERTIFICADO DE SANEAMIENTO</a:t>
            </a:r>
          </a:p>
        </p:txBody>
      </p:sp>
    </p:spTree>
    <p:extLst>
      <p:ext uri="{BB962C8B-B14F-4D97-AF65-F5344CB8AC3E}">
        <p14:creationId xmlns:p14="http://schemas.microsoft.com/office/powerpoint/2010/main" val="166071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CA494-5770-F9F8-5E38-223C5EB846C1}"/>
              </a:ext>
            </a:extLst>
          </p:cNvPr>
          <p:cNvSpPr>
            <a:spLocks noGrp="1"/>
          </p:cNvSpPr>
          <p:nvPr>
            <p:ph type="title"/>
          </p:nvPr>
        </p:nvSpPr>
        <p:spPr>
          <a:xfrm>
            <a:off x="1295399" y="1618211"/>
            <a:ext cx="9259957" cy="5011189"/>
          </a:xfrm>
        </p:spPr>
        <p:txBody>
          <a:bodyPr>
            <a:noAutofit/>
          </a:bodyPr>
          <a:lstStyle/>
          <a:p>
            <a:r>
              <a:rPr lang="es-UY" sz="1800" b="1" dirty="0"/>
              <a:t>cada Gobierno Departamental en cada Departamento expide un </a:t>
            </a:r>
            <a:r>
              <a:rPr lang="es-UY" sz="1800" b="1" dirty="0">
                <a:effectLst>
                  <a:outerShdw blurRad="38100" dist="38100" dir="2700000" algn="tl">
                    <a:srgbClr val="000000">
                      <a:alpha val="43137"/>
                    </a:srgbClr>
                  </a:outerShdw>
                </a:effectLst>
              </a:rPr>
              <a:t>certificado de libre de gravámenes</a:t>
            </a:r>
            <a:r>
              <a:rPr lang="es-UY" sz="1800" b="1" dirty="0"/>
              <a:t> (cambia de denominación el certificado en cada Dpto.) que acredita que el inmueble no registra adeudos con respecto a los tributos que recauda la Intendencia.  </a:t>
            </a:r>
            <a:br>
              <a:rPr lang="es-UY" sz="1800" b="1" dirty="0"/>
            </a:br>
            <a:r>
              <a:rPr lang="es-UY" sz="1800" b="1" dirty="0"/>
              <a:t>Y la </a:t>
            </a:r>
            <a:r>
              <a:rPr lang="es-UY" sz="1800" b="1" dirty="0">
                <a:effectLst>
                  <a:outerShdw blurRad="38100" dist="38100" dir="2700000" algn="tl">
                    <a:srgbClr val="000000">
                      <a:alpha val="43137"/>
                    </a:srgbClr>
                  </a:outerShdw>
                </a:effectLst>
              </a:rPr>
              <a:t>constancia de libre de deuda del impuesto de enseñanza primaria</a:t>
            </a:r>
            <a:r>
              <a:rPr lang="es-UY" sz="1800" b="1" dirty="0"/>
              <a:t>, acá también solicitamos una constancia que nos acredita que se pagó el impuesto todo el año (es preceptivo abonar el ejercicio completo para obtener dicha constancia).</a:t>
            </a:r>
          </a:p>
        </p:txBody>
      </p:sp>
      <p:sp>
        <p:nvSpPr>
          <p:cNvPr id="3" name="Marcador de texto 2">
            <a:extLst>
              <a:ext uri="{FF2B5EF4-FFF2-40B4-BE49-F238E27FC236}">
                <a16:creationId xmlns:a16="http://schemas.microsoft.com/office/drawing/2014/main" id="{3478DA81-EBC7-6EA0-5C57-14003302375E}"/>
              </a:ext>
            </a:extLst>
          </p:cNvPr>
          <p:cNvSpPr>
            <a:spLocks noGrp="1"/>
          </p:cNvSpPr>
          <p:nvPr>
            <p:ph type="body" idx="1"/>
          </p:nvPr>
        </p:nvSpPr>
        <p:spPr>
          <a:xfrm>
            <a:off x="1295400" y="616226"/>
            <a:ext cx="8412192" cy="968734"/>
          </a:xfrm>
        </p:spPr>
        <p:txBody>
          <a:bodyPr>
            <a:noAutofit/>
          </a:bodyPr>
          <a:lstStyle/>
          <a:p>
            <a:r>
              <a:rPr lang="es-UY" sz="2400" b="1" dirty="0">
                <a:effectLst>
                  <a:outerShdw blurRad="38100" dist="38100" dir="2700000" algn="tl">
                    <a:srgbClr val="000000">
                      <a:alpha val="43137"/>
                    </a:srgbClr>
                  </a:outerShdw>
                </a:effectLst>
              </a:rPr>
              <a:t>CONTRALOR IMPUESTOS DE CONTRIBUCIÓN INMOBILIARIA Y ENSEÑANZA PRIMARIA</a:t>
            </a:r>
          </a:p>
        </p:txBody>
      </p:sp>
    </p:spTree>
    <p:extLst>
      <p:ext uri="{BB962C8B-B14F-4D97-AF65-F5344CB8AC3E}">
        <p14:creationId xmlns:p14="http://schemas.microsoft.com/office/powerpoint/2010/main" val="7316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EB82B-389F-80AA-4BA0-534F3E3A850F}"/>
              </a:ext>
            </a:extLst>
          </p:cNvPr>
          <p:cNvSpPr>
            <a:spLocks noGrp="1"/>
          </p:cNvSpPr>
          <p:nvPr>
            <p:ph type="title"/>
          </p:nvPr>
        </p:nvSpPr>
        <p:spPr>
          <a:xfrm>
            <a:off x="1295400" y="1618211"/>
            <a:ext cx="8412190" cy="4842224"/>
          </a:xfrm>
        </p:spPr>
        <p:txBody>
          <a:bodyPr>
            <a:noAutofit/>
          </a:bodyPr>
          <a:lstStyle/>
          <a:p>
            <a:pPr algn="just"/>
            <a:r>
              <a:rPr lang="es-UY" sz="2400" b="1" dirty="0"/>
              <a:t>Escribanos intervenimos como agentes de percepción Y RETENCIÓN del ITP y del IRPF por la Compraventa en cuestión.</a:t>
            </a:r>
            <a:br>
              <a:rPr lang="es-UY" sz="2400" b="1" dirty="0"/>
            </a:br>
            <a:r>
              <a:rPr lang="es-UY" sz="2400" b="1" dirty="0"/>
              <a:t>Efectuada la retención o percepción, el agente es el único obligado ante el Estado por el importe respectivo, de lo contrario responderá solidariamente con el contribuyente.</a:t>
            </a:r>
          </a:p>
        </p:txBody>
      </p:sp>
      <p:sp>
        <p:nvSpPr>
          <p:cNvPr id="3" name="Marcador de texto 2">
            <a:extLst>
              <a:ext uri="{FF2B5EF4-FFF2-40B4-BE49-F238E27FC236}">
                <a16:creationId xmlns:a16="http://schemas.microsoft.com/office/drawing/2014/main" id="{AB52614E-6DB0-B7B3-9477-23462F3212D8}"/>
              </a:ext>
            </a:extLst>
          </p:cNvPr>
          <p:cNvSpPr>
            <a:spLocks noGrp="1"/>
          </p:cNvSpPr>
          <p:nvPr>
            <p:ph type="body" idx="1"/>
          </p:nvPr>
        </p:nvSpPr>
        <p:spPr>
          <a:xfrm>
            <a:off x="1351722" y="908858"/>
            <a:ext cx="8355870" cy="676102"/>
          </a:xfrm>
        </p:spPr>
        <p:txBody>
          <a:bodyPr>
            <a:noAutofit/>
          </a:bodyPr>
          <a:lstStyle/>
          <a:p>
            <a:r>
              <a:rPr lang="es-UY" sz="3600" b="1" dirty="0">
                <a:effectLst>
                  <a:outerShdw blurRad="38100" dist="38100" dir="2700000" algn="tl">
                    <a:srgbClr val="000000">
                      <a:alpha val="43137"/>
                    </a:srgbClr>
                  </a:outerShdw>
                </a:effectLst>
              </a:rPr>
              <a:t>ITP E IRPF</a:t>
            </a:r>
          </a:p>
        </p:txBody>
      </p:sp>
    </p:spTree>
    <p:extLst>
      <p:ext uri="{BB962C8B-B14F-4D97-AF65-F5344CB8AC3E}">
        <p14:creationId xmlns:p14="http://schemas.microsoft.com/office/powerpoint/2010/main" val="155095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CB642-A366-B5FF-4F96-50D0A6CD844C}"/>
              </a:ext>
            </a:extLst>
          </p:cNvPr>
          <p:cNvSpPr>
            <a:spLocks noGrp="1"/>
          </p:cNvSpPr>
          <p:nvPr>
            <p:ph type="title"/>
          </p:nvPr>
        </p:nvSpPr>
        <p:spPr/>
        <p:txBody>
          <a:bodyPr>
            <a:normAutofit/>
          </a:bodyPr>
          <a:lstStyle/>
          <a:p>
            <a:r>
              <a:rPr lang="es-UY" sz="3200" b="1" dirty="0">
                <a:effectLst>
                  <a:outerShdw blurRad="38100" dist="38100" dir="2700000" algn="tl">
                    <a:srgbClr val="000000">
                      <a:alpha val="43137"/>
                    </a:srgbClr>
                  </a:outerShdw>
                </a:effectLst>
              </a:rPr>
              <a:t>RESERVA DE PRIORIDAD</a:t>
            </a:r>
          </a:p>
        </p:txBody>
      </p:sp>
      <p:sp>
        <p:nvSpPr>
          <p:cNvPr id="3" name="Marcador de contenido 2">
            <a:extLst>
              <a:ext uri="{FF2B5EF4-FFF2-40B4-BE49-F238E27FC236}">
                <a16:creationId xmlns:a16="http://schemas.microsoft.com/office/drawing/2014/main" id="{76DCB5A4-9273-2383-3C19-9CA48DEC297A}"/>
              </a:ext>
            </a:extLst>
          </p:cNvPr>
          <p:cNvSpPr>
            <a:spLocks noGrp="1"/>
          </p:cNvSpPr>
          <p:nvPr>
            <p:ph idx="1"/>
          </p:nvPr>
        </p:nvSpPr>
        <p:spPr/>
        <p:txBody>
          <a:bodyPr>
            <a:normAutofit lnSpcReduction="10000"/>
          </a:bodyPr>
          <a:lstStyle/>
          <a:p>
            <a:r>
              <a:rPr lang="es-UY" sz="2800" b="1" dirty="0"/>
              <a:t>RECAUDO IMPORTANTE A TOMAR</a:t>
            </a:r>
          </a:p>
          <a:p>
            <a:r>
              <a:rPr lang="es-UY" sz="2800" b="1" dirty="0"/>
              <a:t>VIGENCIA DE 30 DÍAS CORRIDOS CONTADOS DESDE SU PRESENTACIÓN.</a:t>
            </a:r>
          </a:p>
          <a:p>
            <a:r>
              <a:rPr lang="es-UY" sz="2800" b="1" dirty="0"/>
              <a:t>ESTA RESERVA OTORGA PRIORIDAD SOBRE CUALQUIER ACTO O NEGOCIO JURÍDICO INSCRIPTO CON POSTERIORIDAD A LA PRESENTACIÓN DE LA RESERVA.</a:t>
            </a:r>
          </a:p>
          <a:p>
            <a:pPr marL="0" indent="0">
              <a:buNone/>
            </a:pPr>
            <a:endParaRPr lang="es-UY" sz="2000" b="1" dirty="0"/>
          </a:p>
        </p:txBody>
      </p:sp>
    </p:spTree>
    <p:extLst>
      <p:ext uri="{BB962C8B-B14F-4D97-AF65-F5344CB8AC3E}">
        <p14:creationId xmlns:p14="http://schemas.microsoft.com/office/powerpoint/2010/main" val="105915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DAF8AD-02D8-69E4-D728-29CE5C1043B6}"/>
              </a:ext>
            </a:extLst>
          </p:cNvPr>
          <p:cNvSpPr>
            <a:spLocks noGrp="1"/>
          </p:cNvSpPr>
          <p:nvPr>
            <p:ph type="title"/>
          </p:nvPr>
        </p:nvSpPr>
        <p:spPr>
          <a:xfrm>
            <a:off x="761018" y="549965"/>
            <a:ext cx="5832486" cy="1591491"/>
          </a:xfrm>
        </p:spPr>
        <p:txBody>
          <a:bodyPr>
            <a:normAutofit/>
          </a:bodyPr>
          <a:lstStyle/>
          <a:p>
            <a:r>
              <a:rPr lang="es-UY" sz="3200" b="1" dirty="0">
                <a:effectLst>
                  <a:outerShdw blurRad="38100" dist="38100" dir="2700000" algn="tl">
                    <a:srgbClr val="000000">
                      <a:alpha val="43137"/>
                    </a:srgbClr>
                  </a:outerShdw>
                </a:effectLst>
              </a:rPr>
              <a:t>COMPRAVENTA</a:t>
            </a:r>
          </a:p>
        </p:txBody>
      </p:sp>
      <p:sp>
        <p:nvSpPr>
          <p:cNvPr id="10" name="Subtitle 2">
            <a:extLst>
              <a:ext uri="{FF2B5EF4-FFF2-40B4-BE49-F238E27FC236}">
                <a16:creationId xmlns:a16="http://schemas.microsoft.com/office/drawing/2014/main" id="{8C9CBC84-F0D5-F7BE-6145-63C8057F4DF8}"/>
              </a:ext>
            </a:extLst>
          </p:cNvPr>
          <p:cNvSpPr>
            <a:spLocks noGrp="1"/>
          </p:cNvSpPr>
          <p:nvPr>
            <p:ph idx="1"/>
          </p:nvPr>
        </p:nvSpPr>
        <p:spPr>
          <a:xfrm>
            <a:off x="536714" y="1938131"/>
            <a:ext cx="5985200" cy="4462670"/>
          </a:xfrm>
        </p:spPr>
        <p:txBody>
          <a:bodyPr tIns="91440" bIns="91440">
            <a:normAutofit lnSpcReduction="10000"/>
          </a:bodyPr>
          <a:lstStyle/>
          <a:p>
            <a:pPr>
              <a:lnSpc>
                <a:spcPct val="110000"/>
              </a:lnSpc>
            </a:pPr>
            <a:endParaRPr lang="es-UY" sz="1600" b="1" dirty="0"/>
          </a:p>
          <a:p>
            <a:pPr>
              <a:lnSpc>
                <a:spcPct val="110000"/>
              </a:lnSpc>
            </a:pPr>
            <a:r>
              <a:rPr lang="es-UY" sz="2000" b="1" dirty="0"/>
              <a:t>SOLEMNIDAD: ESCRITURA PÚBLICA</a:t>
            </a:r>
          </a:p>
          <a:p>
            <a:pPr>
              <a:lnSpc>
                <a:spcPct val="110000"/>
              </a:lnSpc>
            </a:pPr>
            <a:r>
              <a:rPr lang="es-UY" sz="2000" b="1" dirty="0"/>
              <a:t>REGISTRACIÓN: INSCRIPCIÓN EN EL REGISTRO DE LA PROPIEDAD INMUEBLE DEL LUGAR DE UBICACIÓN DEL BIEN.</a:t>
            </a:r>
          </a:p>
          <a:p>
            <a:pPr>
              <a:lnSpc>
                <a:spcPct val="110000"/>
              </a:lnSpc>
            </a:pPr>
            <a:endParaRPr lang="es-UY" sz="2000" b="1" dirty="0"/>
          </a:p>
          <a:p>
            <a:pPr>
              <a:lnSpc>
                <a:spcPct val="110000"/>
              </a:lnSpc>
            </a:pPr>
            <a:r>
              <a:rPr lang="es-UY" sz="2000" b="1" dirty="0"/>
              <a:t>POR ÚLTIMO, TENER EN CUENTA LA CONVENIENCIA DE REDACTAR EL CONTRATO DE COMPRAVENTA DE FORMA CLARA, PRECISA Y ORDENADA, LO QUE FACILITARÁ SU INTERPRETACIÓN Y EVITARÁ CONFLICTOS EN UN FUTURO.</a:t>
            </a:r>
          </a:p>
          <a:p>
            <a:pPr>
              <a:lnSpc>
                <a:spcPct val="110000"/>
              </a:lnSpc>
            </a:pPr>
            <a:endParaRPr lang="en-US" sz="1100" dirty="0">
              <a:effectLst>
                <a:outerShdw blurRad="38100" dist="38100" dir="2700000" algn="tl">
                  <a:srgbClr val="000000">
                    <a:alpha val="43137"/>
                  </a:srgbClr>
                </a:outerShdw>
              </a:effectLst>
            </a:endParaRPr>
          </a:p>
        </p:txBody>
      </p:sp>
      <p:pic>
        <p:nvPicPr>
          <p:cNvPr id="5" name="Marcador de contenido 4">
            <a:extLst>
              <a:ext uri="{FF2B5EF4-FFF2-40B4-BE49-F238E27FC236}">
                <a16:creationId xmlns:a16="http://schemas.microsoft.com/office/drawing/2014/main" id="{3E34F6DF-0D54-9410-7817-1E5A67D49388}"/>
              </a:ext>
            </a:extLst>
          </p:cNvPr>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7256" r="39194" b="2"/>
          <a:stretch/>
        </p:blipFill>
        <p:spPr>
          <a:xfrm>
            <a:off x="7534654" y="397565"/>
            <a:ext cx="4364884" cy="5287618"/>
          </a:xfrm>
          <a:noFill/>
        </p:spPr>
      </p:pic>
      <p:sp>
        <p:nvSpPr>
          <p:cNvPr id="16" name="Slide Number Placeholder 14">
            <a:extLst>
              <a:ext uri="{FF2B5EF4-FFF2-40B4-BE49-F238E27FC236}">
                <a16:creationId xmlns:a16="http://schemas.microsoft.com/office/drawing/2014/main" id="{E3FE2554-CB6E-D4EE-1669-7B8F88467A22}"/>
              </a:ext>
            </a:extLst>
          </p:cNvPr>
          <p:cNvSpPr>
            <a:spLocks noGrp="1"/>
          </p:cNvSpPr>
          <p:nvPr>
            <p:ph type="sldNum" sz="quarter" idx="12"/>
          </p:nvPr>
        </p:nvSpPr>
        <p:spPr>
          <a:xfrm>
            <a:off x="10728107" y="6199188"/>
            <a:ext cx="619125" cy="365125"/>
          </a:xfrm>
        </p:spPr>
        <p:txBody>
          <a:bodyPr>
            <a:normAutofit/>
          </a:bodyPr>
          <a:lstStyle/>
          <a:p>
            <a:pPr>
              <a:spcAft>
                <a:spcPts val="600"/>
              </a:spcAft>
            </a:pPr>
            <a:fld id="{1437450A-6C25-4B4D-B27D-E1E9B2CE4682}" type="slidenum">
              <a:rPr lang="en-US" smtClean="0">
                <a:effectLst>
                  <a:outerShdw blurRad="38100" dist="38100" dir="2700000" algn="tl">
                    <a:srgbClr val="000000">
                      <a:alpha val="43137"/>
                    </a:srgbClr>
                  </a:outerShdw>
                </a:effectLst>
              </a:rPr>
              <a:pPr>
                <a:spcAft>
                  <a:spcPts val="600"/>
                </a:spcAft>
              </a:pPr>
              <a:t>19</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582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F2767-4CAD-A705-43A4-745862A41F1E}"/>
              </a:ext>
            </a:extLst>
          </p:cNvPr>
          <p:cNvSpPr>
            <a:spLocks noGrp="1"/>
          </p:cNvSpPr>
          <p:nvPr>
            <p:ph type="ctrTitle"/>
          </p:nvPr>
        </p:nvSpPr>
        <p:spPr>
          <a:xfrm>
            <a:off x="756968" y="1995887"/>
            <a:ext cx="3665507" cy="2037951"/>
          </a:xfrm>
        </p:spPr>
        <p:txBody>
          <a:bodyPr anchor="ctr">
            <a:normAutofit/>
          </a:bodyPr>
          <a:lstStyle/>
          <a:p>
            <a:pPr>
              <a:lnSpc>
                <a:spcPct val="110000"/>
              </a:lnSpc>
            </a:pPr>
            <a:br>
              <a:rPr lang="es-UY" sz="1800"/>
            </a:br>
            <a:br>
              <a:rPr lang="es-UY" sz="1800"/>
            </a:br>
            <a:br>
              <a:rPr lang="es-UY" sz="1800"/>
            </a:br>
            <a:br>
              <a:rPr lang="es-UY" sz="1800"/>
            </a:br>
            <a:br>
              <a:rPr lang="es-UY" sz="1800"/>
            </a:br>
            <a:endParaRPr lang="es-UY" sz="1800"/>
          </a:p>
        </p:txBody>
      </p:sp>
      <p:sp>
        <p:nvSpPr>
          <p:cNvPr id="21" name="Subtitle 2">
            <a:extLst>
              <a:ext uri="{FF2B5EF4-FFF2-40B4-BE49-F238E27FC236}">
                <a16:creationId xmlns:a16="http://schemas.microsoft.com/office/drawing/2014/main" id="{8C9CBC84-F0D5-F7BE-6145-63C8057F4DF8}"/>
              </a:ext>
            </a:extLst>
          </p:cNvPr>
          <p:cNvSpPr>
            <a:spLocks noGrp="1"/>
          </p:cNvSpPr>
          <p:nvPr>
            <p:ph type="subTitle" idx="1"/>
          </p:nvPr>
        </p:nvSpPr>
        <p:spPr>
          <a:xfrm>
            <a:off x="162560" y="293688"/>
            <a:ext cx="5618479" cy="6076632"/>
          </a:xfrm>
        </p:spPr>
        <p:txBody>
          <a:bodyPr anchor="b">
            <a:normAutofit fontScale="92500" lnSpcReduction="10000"/>
          </a:bodyPr>
          <a:lstStyle/>
          <a:p>
            <a:r>
              <a:rPr lang="en-US" b="1" dirty="0">
                <a:latin typeface="Bahnschrift" panose="020B0502040204020203" pitchFamily="34" charset="0"/>
                <a:cs typeface="Aharoni" panose="02010803020104030203" pitchFamily="2" charset="-79"/>
              </a:rPr>
              <a:t>LA </a:t>
            </a:r>
            <a:r>
              <a:rPr lang="en-US" b="1" dirty="0">
                <a:effectLst>
                  <a:outerShdw blurRad="38100" dist="38100" dir="2700000" algn="tl">
                    <a:srgbClr val="000000">
                      <a:alpha val="43137"/>
                    </a:srgbClr>
                  </a:outerShdw>
                </a:effectLst>
                <a:latin typeface="Bahnschrift" panose="020B0502040204020203" pitchFamily="34" charset="0"/>
                <a:cs typeface="Aharoni" panose="02010803020104030203" pitchFamily="2" charset="-79"/>
              </a:rPr>
              <a:t>ESCRITURA PÚBLICA </a:t>
            </a:r>
            <a:r>
              <a:rPr lang="en-US" b="1" dirty="0">
                <a:latin typeface="Bahnschrift" panose="020B0502040204020203" pitchFamily="34" charset="0"/>
                <a:cs typeface="Aharoni" panose="02010803020104030203" pitchFamily="2" charset="-79"/>
              </a:rPr>
              <a:t>ES EL INSTRUMENTO PÚBLICO QUE CONTIENE UN NEGOCIO JURÍDICO, HA SIDO EXTENDIDO EN UN PROTOCOLO Y AUTORIZADO POR ESCRIBANO (art. 1574 CC y 123 del </a:t>
            </a:r>
            <a:r>
              <a:rPr lang="en-US" b="1" dirty="0" err="1">
                <a:latin typeface="Bahnschrift" panose="020B0502040204020203" pitchFamily="34" charset="0"/>
                <a:cs typeface="Aharoni" panose="02010803020104030203" pitchFamily="2" charset="-79"/>
              </a:rPr>
              <a:t>Reglamento</a:t>
            </a:r>
            <a:r>
              <a:rPr lang="en-US" b="1" dirty="0">
                <a:latin typeface="Bahnschrift" panose="020B0502040204020203" pitchFamily="34" charset="0"/>
                <a:cs typeface="Aharoni" panose="02010803020104030203" pitchFamily="2" charset="-79"/>
              </a:rPr>
              <a:t> Notarial).</a:t>
            </a:r>
          </a:p>
          <a:p>
            <a:r>
              <a:rPr lang="en-US" b="1" dirty="0">
                <a:latin typeface="Bahnschrift" panose="020B0502040204020203" pitchFamily="34" charset="0"/>
                <a:cs typeface="Aharoni" panose="02010803020104030203" pitchFamily="2" charset="-79"/>
              </a:rPr>
              <a:t>LA ESCRITURA PÚBLICA HACE PLENA FE EN CUANTO AL HECHO DE HABERSE OTORGADO Y SU FECHA (art. 1575 CCU).</a:t>
            </a:r>
          </a:p>
          <a:p>
            <a:r>
              <a:rPr lang="en-US" b="1" dirty="0">
                <a:latin typeface="Bahnschrift" panose="020B0502040204020203" pitchFamily="34" charset="0"/>
                <a:cs typeface="Aharoni" panose="02010803020104030203" pitchFamily="2" charset="-79"/>
              </a:rPr>
              <a:t>PRESUNCIÓN ABSOLUTA (NO REQUIERE PRUEBA) DE VERACIDAD DEL DOCUMENTO, EN VIRTUD DE QUE EMANA DE UN ESCRIBANO PÚBLICO.</a:t>
            </a:r>
            <a:r>
              <a:rPr lang="en-US" b="1" dirty="0">
                <a:highlight>
                  <a:srgbClr val="FFFF00"/>
                </a:highlight>
                <a:latin typeface="Bahnschrift" panose="020B0502040204020203" pitchFamily="34" charset="0"/>
                <a:cs typeface="Aharoni" panose="02010803020104030203" pitchFamily="2" charset="-79"/>
              </a:rPr>
              <a:t> </a:t>
            </a:r>
            <a:endParaRPr lang="en-US" b="1" dirty="0">
              <a:latin typeface="Bahnschrift" panose="020B0502040204020203" pitchFamily="34" charset="0"/>
              <a:cs typeface="Aharoni" panose="02010803020104030203" pitchFamily="2" charset="-79"/>
            </a:endParaRPr>
          </a:p>
          <a:p>
            <a:r>
              <a:rPr lang="en-US" b="1" dirty="0">
                <a:latin typeface="Bahnschrift" panose="020B0502040204020203" pitchFamily="34" charset="0"/>
                <a:cs typeface="Aharoni" panose="02010803020104030203" pitchFamily="2" charset="-79"/>
              </a:rPr>
              <a:t>EL DOCUMENTO PÚBLICO SE PRESUME AUTÉNTICO MIENTRAS NO SE DEMUESTRE LO CONTRARIO MEDIANTE TACHA DE FALSEDAD (ARTÍCULO 170 CGP Y 1574 CC).</a:t>
            </a:r>
          </a:p>
          <a:p>
            <a:r>
              <a:rPr lang="en-US" b="1" dirty="0">
                <a:latin typeface="Bahnschrift" panose="020B0502040204020203" pitchFamily="34" charset="0"/>
                <a:cs typeface="Aharoni" panose="02010803020104030203" pitchFamily="2" charset="-79"/>
              </a:rPr>
              <a:t>LAS ESCRITURAS PÚBLICAS SE ASIENTAN EN ÓRDEN CRONOLÓGICO EN EL PROTOCOLO QUE LLEVA EL ESCRIBANO.</a:t>
            </a:r>
            <a:endParaRPr lang="en-US" b="1" dirty="0"/>
          </a:p>
        </p:txBody>
      </p:sp>
      <p:pic>
        <p:nvPicPr>
          <p:cNvPr id="5" name="Marcador de contenido 4" descr="Texto&#10;&#10;Descripción generada automáticamente">
            <a:extLst>
              <a:ext uri="{FF2B5EF4-FFF2-40B4-BE49-F238E27FC236}">
                <a16:creationId xmlns:a16="http://schemas.microsoft.com/office/drawing/2014/main" id="{9307D67E-27A1-898D-BB33-D4CF3E16FF38}"/>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1603" r="25063"/>
          <a:stretch/>
        </p:blipFill>
        <p:spPr>
          <a:xfrm>
            <a:off x="6096000" y="10"/>
            <a:ext cx="6096001" cy="6857990"/>
          </a:xfrm>
          <a:noFill/>
        </p:spPr>
      </p:pic>
      <p:sp>
        <p:nvSpPr>
          <p:cNvPr id="16"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normAutofit/>
          </a:bodyPr>
          <a:lstStyle/>
          <a:p>
            <a:pPr>
              <a:spcAft>
                <a:spcPts val="600"/>
              </a:spcAft>
            </a:pPr>
            <a:fld id="{1437450A-6C25-4B4D-B27D-E1E9B2CE4682}"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276904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itle 1">
            <a:extLst>
              <a:ext uri="{FF2B5EF4-FFF2-40B4-BE49-F238E27FC236}">
                <a16:creationId xmlns:a16="http://schemas.microsoft.com/office/drawing/2014/main" id="{339F0007-F53B-7DF6-6B7B-778EE5759AD0}"/>
              </a:ext>
            </a:extLst>
          </p:cNvPr>
          <p:cNvSpPr>
            <a:spLocks noGrp="1"/>
          </p:cNvSpPr>
          <p:nvPr>
            <p:ph type="title"/>
          </p:nvPr>
        </p:nvSpPr>
        <p:spPr>
          <a:xfrm>
            <a:off x="5364069" y="293687"/>
            <a:ext cx="5144387" cy="1922739"/>
          </a:xfrm>
        </p:spPr>
        <p:txBody>
          <a:bodyPr tIns="91440" bIns="91440">
            <a:normAutofit/>
          </a:bodyPr>
          <a:lstStyle/>
          <a:p>
            <a:r>
              <a:rPr lang="en-US" sz="2800" b="1" dirty="0">
                <a:effectLst>
                  <a:outerShdw blurRad="38100" dist="38100" dir="2700000" algn="tl">
                    <a:srgbClr val="000000">
                      <a:alpha val="43137"/>
                    </a:srgbClr>
                  </a:outerShdw>
                </a:effectLst>
              </a:rPr>
              <a:t>REGISTRACIÓN</a:t>
            </a:r>
          </a:p>
        </p:txBody>
      </p:sp>
      <p:pic>
        <p:nvPicPr>
          <p:cNvPr id="5" name="Marcador de contenido 4" descr="Interfaz de usuario gráfica&#10;&#10;Descripción generada automáticamente con confianza baja">
            <a:extLst>
              <a:ext uri="{FF2B5EF4-FFF2-40B4-BE49-F238E27FC236}">
                <a16:creationId xmlns:a16="http://schemas.microsoft.com/office/drawing/2014/main" id="{E09BF0C1-DF2C-0B7D-03DC-34283AF06C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27" r="16408" b="-2"/>
          <a:stretch/>
        </p:blipFill>
        <p:spPr>
          <a:xfrm>
            <a:off x="414020" y="1153271"/>
            <a:ext cx="4910730" cy="4668409"/>
          </a:xfrm>
          <a:noFill/>
        </p:spPr>
      </p:pic>
      <p:sp>
        <p:nvSpPr>
          <p:cNvPr id="12" name="Content Placeholder 2">
            <a:extLst>
              <a:ext uri="{FF2B5EF4-FFF2-40B4-BE49-F238E27FC236}">
                <a16:creationId xmlns:a16="http://schemas.microsoft.com/office/drawing/2014/main" id="{B452AC91-B0FD-FB39-DD78-3CF4F9843B48}"/>
              </a:ext>
            </a:extLst>
          </p:cNvPr>
          <p:cNvSpPr>
            <a:spLocks noGrp="1"/>
          </p:cNvSpPr>
          <p:nvPr>
            <p:ph idx="1"/>
          </p:nvPr>
        </p:nvSpPr>
        <p:spPr>
          <a:xfrm>
            <a:off x="5364069" y="1500809"/>
            <a:ext cx="6145443" cy="4929808"/>
          </a:xfrm>
        </p:spPr>
        <p:txBody>
          <a:bodyPr>
            <a:normAutofit lnSpcReduction="10000"/>
          </a:bodyPr>
          <a:lstStyle/>
          <a:p>
            <a:pPr marL="0" indent="0" algn="just">
              <a:buNone/>
            </a:pPr>
            <a:r>
              <a:rPr lang="es-UY" b="1" dirty="0"/>
              <a:t>LA PUBLICIDAD REGISTRAL TIENE POR OBJETO </a:t>
            </a:r>
            <a:r>
              <a:rPr lang="es-UY" b="1" i="1" dirty="0"/>
              <a:t>HACER SABER </a:t>
            </a:r>
            <a:r>
              <a:rPr lang="es-UY" b="1" dirty="0"/>
              <a:t>LA EXISTENCIA, CARACTERES Y CONSECUENCIAS JURÍDICAS DE ACTOS Y NEGOCIOS JURÍDICOS TRASCENDENTES Y DE LA TITULARIDAD DE DERECHOS, CON EL FIN DE PROTEGER LA CIRCULACIÓN DE CIERTOS BIENES Y DERECHOS, Y DE ESE MODO AFIANZAR LA SEGURIDAD JURÍDICA.</a:t>
            </a:r>
          </a:p>
          <a:p>
            <a:pPr marL="0" indent="0" algn="just">
              <a:buNone/>
            </a:pPr>
            <a:r>
              <a:rPr lang="es-UY" sz="1500" b="1" dirty="0"/>
              <a:t>EFECTOS: </a:t>
            </a:r>
            <a:endParaRPr lang="en-US" sz="1500" b="1" dirty="0"/>
          </a:p>
          <a:p>
            <a:pPr algn="just"/>
            <a:r>
              <a:rPr lang="en-US" sz="1500" b="1" dirty="0"/>
              <a:t>PUBLICIDAD DECLARATIVA </a:t>
            </a:r>
            <a:r>
              <a:rPr lang="en-US" sz="1500" dirty="0"/>
              <a:t>ES LA REGLA GENERAL: L</a:t>
            </a:r>
            <a:r>
              <a:rPr lang="es-UY" sz="1500" dirty="0"/>
              <a:t>os actos, negocios jurídicos y decisiones de las autoridades competentes que se registren, serán </a:t>
            </a:r>
            <a:r>
              <a:rPr lang="es-UY" sz="1500" b="1" dirty="0"/>
              <a:t>oponibles respecto de terceros a partir de la presentación al Registro.</a:t>
            </a:r>
            <a:endParaRPr lang="es-UY" sz="1500" dirty="0"/>
          </a:p>
          <a:p>
            <a:pPr algn="just"/>
            <a:r>
              <a:rPr lang="es-UY" sz="1500" b="1" dirty="0"/>
              <a:t>PUBLICIDAD CONSTITUTIVA</a:t>
            </a:r>
            <a:r>
              <a:rPr lang="es-UY" sz="1500" dirty="0"/>
              <a:t>: La inscripción determinará el nacimiento del respectivo derecho real.</a:t>
            </a:r>
          </a:p>
          <a:p>
            <a:pPr algn="just"/>
            <a:r>
              <a:rPr lang="es-UY" sz="1500" b="1" dirty="0"/>
              <a:t>PUBLICIDAD NOTICIA</a:t>
            </a:r>
            <a:r>
              <a:rPr lang="es-UY" sz="1500" dirty="0"/>
              <a:t>: Sólo produce efectos informativos.</a:t>
            </a:r>
            <a:endParaRPr lang="en-US" dirty="0"/>
          </a:p>
        </p:txBody>
      </p:sp>
      <p:sp>
        <p:nvSpPr>
          <p:cNvPr id="18"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3</a:t>
            </a:fld>
            <a:endParaRPr lang="en-US"/>
          </a:p>
        </p:txBody>
      </p:sp>
    </p:spTree>
    <p:extLst>
      <p:ext uri="{BB962C8B-B14F-4D97-AF65-F5344CB8AC3E}">
        <p14:creationId xmlns:p14="http://schemas.microsoft.com/office/powerpoint/2010/main" val="40813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89077-A243-98BB-6A94-F54AD8EC81BA}"/>
              </a:ext>
            </a:extLst>
          </p:cNvPr>
          <p:cNvSpPr>
            <a:spLocks noGrp="1"/>
          </p:cNvSpPr>
          <p:nvPr>
            <p:ph type="title"/>
          </p:nvPr>
        </p:nvSpPr>
        <p:spPr>
          <a:xfrm>
            <a:off x="1295400" y="554728"/>
            <a:ext cx="9601200" cy="1309687"/>
          </a:xfrm>
        </p:spPr>
        <p:txBody>
          <a:bodyPr/>
          <a:lstStyle/>
          <a:p>
            <a:r>
              <a:rPr lang="es-UY" b="1" dirty="0">
                <a:effectLst>
                  <a:outerShdw blurRad="38100" dist="38100" dir="2700000" algn="tl">
                    <a:srgbClr val="000000">
                      <a:alpha val="43137"/>
                    </a:srgbClr>
                  </a:outerShdw>
                </a:effectLst>
              </a:rPr>
              <a:t>DERECHOS INSCRIBIBLES</a:t>
            </a:r>
          </a:p>
        </p:txBody>
      </p:sp>
      <p:sp>
        <p:nvSpPr>
          <p:cNvPr id="3" name="Marcador de contenido 2">
            <a:extLst>
              <a:ext uri="{FF2B5EF4-FFF2-40B4-BE49-F238E27FC236}">
                <a16:creationId xmlns:a16="http://schemas.microsoft.com/office/drawing/2014/main" id="{1D1BF546-D9F4-4F89-A01F-8C8D8FA8189C}"/>
              </a:ext>
            </a:extLst>
          </p:cNvPr>
          <p:cNvSpPr>
            <a:spLocks noGrp="1"/>
          </p:cNvSpPr>
          <p:nvPr>
            <p:ph idx="1"/>
          </p:nvPr>
        </p:nvSpPr>
        <p:spPr>
          <a:xfrm>
            <a:off x="1295400" y="1958009"/>
            <a:ext cx="9601200" cy="4770782"/>
          </a:xfrm>
        </p:spPr>
        <p:txBody>
          <a:bodyPr>
            <a:noAutofit/>
          </a:bodyPr>
          <a:lstStyle/>
          <a:p>
            <a:pPr algn="just"/>
            <a:r>
              <a:rPr lang="es-UY" sz="2000" b="1" dirty="0"/>
              <a:t>REGISTRO DE LA PROPIEDAD INMUEBLE</a:t>
            </a:r>
          </a:p>
          <a:p>
            <a:pPr marL="0" indent="0" algn="just">
              <a:buNone/>
            </a:pPr>
            <a:r>
              <a:rPr lang="es-UY" sz="2000" dirty="0"/>
              <a:t>LOS ACTOS INSCRIBIBLES SURGEN DEL ART. 17 DE LA LEY REGISTRAL (16871)</a:t>
            </a:r>
          </a:p>
          <a:p>
            <a:pPr marL="0" indent="0" algn="just">
              <a:buNone/>
            </a:pPr>
            <a:r>
              <a:rPr lang="es-UY" sz="2000" dirty="0"/>
              <a:t>EJEMPLOS:</a:t>
            </a:r>
          </a:p>
          <a:p>
            <a:pPr marL="0" indent="0" algn="just">
              <a:buNone/>
            </a:pPr>
            <a:r>
              <a:rPr lang="es-UY" sz="2000" dirty="0"/>
              <a:t>COMPRAVENTAS, USUFRUCTO, USU Y HABITACIÓN, DERECHO DE SUPERFICIE, CUALQUIER DESMEMBRAMIENTO DEL DOMINIO, HIPOTECA, PROMESAS DE COMPRAVENTA, ANTICRESIS, REGLAMENTO DE COPROPIEDAD, CERTIFICADOS DE RESULTANCIAS DE AUTOS, EMBARGOS ESPECÍFICOS Y MEDIDAS CAUTELARES, CONSTITUCIÓN DE BIEN DE FAMILIA, ARRENDAMIENTOS, CONTRATOS DE CRÉDITOS DE USO, RESERVAS DE PRIORIDAD, LAS CESIONES, MODIFICACIONES, RESCISIONES Y CANCELACIONES DE DERECHOS INSCRIPTOS, ETC.</a:t>
            </a:r>
          </a:p>
        </p:txBody>
      </p:sp>
    </p:spTree>
    <p:extLst>
      <p:ext uri="{BB962C8B-B14F-4D97-AF65-F5344CB8AC3E}">
        <p14:creationId xmlns:p14="http://schemas.microsoft.com/office/powerpoint/2010/main" val="389474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7F38361-5346-8049-87B4-9800841B0988}"/>
              </a:ext>
            </a:extLst>
          </p:cNvPr>
          <p:cNvSpPr>
            <a:spLocks noGrp="1"/>
          </p:cNvSpPr>
          <p:nvPr>
            <p:ph type="ctrTitle"/>
          </p:nvPr>
        </p:nvSpPr>
        <p:spPr>
          <a:xfrm>
            <a:off x="6958584" y="2025555"/>
            <a:ext cx="3938016" cy="1822118"/>
          </a:xfrm>
        </p:spPr>
        <p:txBody>
          <a:bodyPr anchor="ctr">
            <a:normAutofit/>
          </a:bodyPr>
          <a:lstStyle/>
          <a:p>
            <a:pPr>
              <a:lnSpc>
                <a:spcPct val="110000"/>
              </a:lnSpc>
            </a:pPr>
            <a:br>
              <a:rPr lang="es-UY" sz="1500" b="1"/>
            </a:br>
            <a:br>
              <a:rPr lang="es-UY" sz="1500" b="1"/>
            </a:br>
            <a:br>
              <a:rPr lang="es-UY" sz="1500" b="1"/>
            </a:br>
            <a:br>
              <a:rPr lang="es-UY" sz="1500" b="1"/>
            </a:br>
            <a:br>
              <a:rPr lang="es-UY" sz="1500"/>
            </a:br>
            <a:endParaRPr lang="es-UY" sz="1500"/>
          </a:p>
        </p:txBody>
      </p:sp>
      <p:sp>
        <p:nvSpPr>
          <p:cNvPr id="10" name="Subtitle 2">
            <a:extLst>
              <a:ext uri="{FF2B5EF4-FFF2-40B4-BE49-F238E27FC236}">
                <a16:creationId xmlns:a16="http://schemas.microsoft.com/office/drawing/2014/main" id="{8C9CBC84-F0D5-F7BE-6145-63C8057F4DF8}"/>
              </a:ext>
            </a:extLst>
          </p:cNvPr>
          <p:cNvSpPr>
            <a:spLocks noGrp="1"/>
          </p:cNvSpPr>
          <p:nvPr>
            <p:ph type="subTitle" idx="1"/>
          </p:nvPr>
        </p:nvSpPr>
        <p:spPr>
          <a:xfrm>
            <a:off x="7205472" y="109330"/>
            <a:ext cx="4141760" cy="6454983"/>
          </a:xfrm>
        </p:spPr>
        <p:txBody>
          <a:bodyPr anchor="b">
            <a:normAutofit fontScale="25000" lnSpcReduction="20000"/>
          </a:bodyPr>
          <a:lstStyle/>
          <a:p>
            <a:endParaRPr lang="en-US" sz="2400" b="1" dirty="0"/>
          </a:p>
          <a:p>
            <a:endParaRPr lang="en-US" sz="2400" b="1" dirty="0"/>
          </a:p>
          <a:p>
            <a:endParaRPr lang="en-US" sz="2400" b="1" dirty="0"/>
          </a:p>
          <a:p>
            <a:endParaRPr lang="en-US" sz="2400" b="1" dirty="0"/>
          </a:p>
          <a:p>
            <a:endParaRPr lang="en-US" sz="2400" b="1" dirty="0"/>
          </a:p>
          <a:p>
            <a:endParaRPr lang="en-US" sz="3400" b="1" dirty="0"/>
          </a:p>
          <a:p>
            <a:endParaRPr lang="en-US" sz="6400" b="1" dirty="0"/>
          </a:p>
          <a:p>
            <a:r>
              <a:rPr lang="en-US" sz="8000" b="1" dirty="0">
                <a:effectLst>
                  <a:outerShdw blurRad="38100" dist="38100" dir="2700000" algn="tl">
                    <a:srgbClr val="000000">
                      <a:alpha val="43137"/>
                    </a:srgbClr>
                  </a:outerShdw>
                </a:effectLst>
              </a:rPr>
              <a:t>COMPRAVENTA DE INMUEBLE</a:t>
            </a:r>
          </a:p>
          <a:p>
            <a:r>
              <a:rPr lang="es-UY" sz="6400" b="1" dirty="0"/>
              <a:t>DILIGENCIAS Y TRÁMITES PREVIOS A LA TRANSFERENCIA DE INMUEBLES</a:t>
            </a:r>
          </a:p>
          <a:p>
            <a:pPr marL="342900" indent="-342900">
              <a:buFont typeface="Arial" panose="020B0604020202020204" pitchFamily="34" charset="0"/>
              <a:buChar char="•"/>
            </a:pPr>
            <a:r>
              <a:rPr lang="es-UY" sz="6400" b="1" dirty="0"/>
              <a:t>PRIMER CONTACTO CON EL CLIENTE. Conocer las necesidades y objetivos del cliente. Si proyecta adquirir el inmueble para vivienda o negocio propio o para arrendar. </a:t>
            </a:r>
          </a:p>
          <a:p>
            <a:pPr marL="342900" indent="-342900">
              <a:buFont typeface="Arial" panose="020B0604020202020204" pitchFamily="34" charset="0"/>
              <a:buChar char="•"/>
            </a:pPr>
            <a:r>
              <a:rPr lang="en-US" sz="6400" b="1" dirty="0"/>
              <a:t>CONTRATO PRELIMINAR O TAMBIÉN DENOMINADO BOLETO DE RESERVA. NO ES OBLIGATORIO FIRMARLO Y NO SE REGISTRA, pero es conveniente a los efectos de obligarse las partes entre sí. </a:t>
            </a:r>
          </a:p>
          <a:p>
            <a:pPr marL="342900" indent="-342900">
              <a:buFont typeface="Arial" panose="020B0604020202020204" pitchFamily="34" charset="0"/>
              <a:buChar char="•"/>
            </a:pPr>
            <a:r>
              <a:rPr lang="en-US" sz="6400" b="1" dirty="0"/>
              <a:t>Contenido: acordar </a:t>
            </a:r>
            <a:r>
              <a:rPr lang="es-UY" sz="6400" b="1" dirty="0"/>
              <a:t>el objeto del negocio, el precio, la forma de pago, plazo para el otorgamiento de la escritura de compraventa, se deposita en manos del Escribano interviniente una seña que normalmente es del 10% del precio, se pactan las condiciones para la entrega del inmueble y las sanciones para ambas partes en el caso de incumplimiento.  </a:t>
            </a:r>
            <a:endParaRPr lang="en-US" sz="6400" dirty="0"/>
          </a:p>
        </p:txBody>
      </p:sp>
      <p:pic>
        <p:nvPicPr>
          <p:cNvPr id="5" name="Imagen 4" descr="Edificio en frente de una ventana&#10;&#10;Descripción generada automáticamente con confianza media">
            <a:extLst>
              <a:ext uri="{FF2B5EF4-FFF2-40B4-BE49-F238E27FC236}">
                <a16:creationId xmlns:a16="http://schemas.microsoft.com/office/drawing/2014/main" id="{14FACBCC-EA0E-D2DE-89D7-F90A5FD7DFE1}"/>
              </a:ext>
            </a:extLst>
          </p:cNvPr>
          <p:cNvPicPr>
            <a:picLocks noChangeAspect="1"/>
          </p:cNvPicPr>
          <p:nvPr/>
        </p:nvPicPr>
        <p:blipFill rotWithShape="1">
          <a:blip r:embed="rId2">
            <a:extLst>
              <a:ext uri="{28A0092B-C50C-407E-A947-70E740481C1C}">
                <a14:useLocalDpi xmlns:a14="http://schemas.microsoft.com/office/drawing/2010/main" val="0"/>
              </a:ext>
            </a:extLst>
          </a:blip>
          <a:srcRect l="6408" r="2" b="2"/>
          <a:stretch/>
        </p:blipFill>
        <p:spPr>
          <a:xfrm>
            <a:off x="969512" y="1380744"/>
            <a:ext cx="5624898" cy="4306824"/>
          </a:xfrm>
          <a:prstGeom prst="rect">
            <a:avLst/>
          </a:prstGeom>
          <a:noFill/>
        </p:spPr>
      </p:pic>
      <p:sp>
        <p:nvSpPr>
          <p:cNvPr id="16" name="Slide Number Placeholder 16">
            <a:extLst>
              <a:ext uri="{FF2B5EF4-FFF2-40B4-BE49-F238E27FC236}">
                <a16:creationId xmlns:a16="http://schemas.microsoft.com/office/drawing/2014/main" id="{E8226B91-0A80-0B15-7F9A-8B178074886A}"/>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5</a:t>
            </a:fld>
            <a:endParaRPr lang="en-US"/>
          </a:p>
        </p:txBody>
      </p:sp>
    </p:spTree>
    <p:extLst>
      <p:ext uri="{BB962C8B-B14F-4D97-AF65-F5344CB8AC3E}">
        <p14:creationId xmlns:p14="http://schemas.microsoft.com/office/powerpoint/2010/main" val="425587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Texto, Carta&#10;&#10;Descripción generada automáticamente">
            <a:extLst>
              <a:ext uri="{FF2B5EF4-FFF2-40B4-BE49-F238E27FC236}">
                <a16:creationId xmlns:a16="http://schemas.microsoft.com/office/drawing/2014/main" id="{E784EC33-5964-788F-AC0C-DCA45DA79888}"/>
              </a:ext>
            </a:extLst>
          </p:cNvPr>
          <p:cNvPicPr>
            <a:picLocks noGrp="1" noChangeAspect="1"/>
          </p:cNvPicPr>
          <p:nvPr>
            <p:ph idx="4294967295"/>
          </p:nvPr>
        </p:nvPicPr>
        <p:blipFill rotWithShape="1">
          <a:blip r:embed="rId2">
            <a:alphaModFix amt="50000"/>
            <a:extLst>
              <a:ext uri="{28A0092B-C50C-407E-A947-70E740481C1C}">
                <a14:useLocalDpi xmlns:a14="http://schemas.microsoft.com/office/drawing/2010/main" val="0"/>
              </a:ext>
            </a:extLst>
          </a:blip>
          <a:srcRect t="13846" b="29905"/>
          <a:stretch/>
        </p:blipFill>
        <p:spPr>
          <a:xfrm>
            <a:off x="0" y="293687"/>
            <a:ext cx="12191998" cy="6857990"/>
          </a:xfrm>
          <a:noFill/>
        </p:spPr>
      </p:pic>
      <p:sp>
        <p:nvSpPr>
          <p:cNvPr id="2" name="Título 1">
            <a:extLst>
              <a:ext uri="{FF2B5EF4-FFF2-40B4-BE49-F238E27FC236}">
                <a16:creationId xmlns:a16="http://schemas.microsoft.com/office/drawing/2014/main" id="{DAD9F6F9-A39F-1C71-8C41-5B29146628CE}"/>
              </a:ext>
            </a:extLst>
          </p:cNvPr>
          <p:cNvSpPr>
            <a:spLocks noGrp="1"/>
          </p:cNvSpPr>
          <p:nvPr>
            <p:ph type="ctrTitle"/>
          </p:nvPr>
        </p:nvSpPr>
        <p:spPr>
          <a:xfrm>
            <a:off x="1391478" y="427383"/>
            <a:ext cx="10099937" cy="5893904"/>
          </a:xfrm>
        </p:spPr>
        <p:txBody>
          <a:bodyPr anchor="b">
            <a:normAutofit fontScale="90000"/>
          </a:bodyPr>
          <a:lstStyle/>
          <a:p>
            <a:pPr algn="ct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br>
              <a:rPr lang="es-UY" b="1" dirty="0"/>
            </a:br>
            <a:r>
              <a:rPr lang="es-UY" sz="2700" b="1" dirty="0">
                <a:effectLst>
                  <a:outerShdw blurRad="38100" dist="38100" dir="2700000" algn="tl">
                    <a:srgbClr val="000000">
                      <a:alpha val="43137"/>
                    </a:srgbClr>
                  </a:outerShdw>
                </a:effectLst>
              </a:rPr>
              <a:t>ESTUDIO DE TÍTULOS</a:t>
            </a:r>
            <a:br>
              <a:rPr lang="es-UY" sz="2700" b="1" dirty="0"/>
            </a:br>
            <a:r>
              <a:rPr lang="es-UY" sz="2700" b="1" dirty="0"/>
              <a:t>¿Qué tareas comprende el estudio de títulos? </a:t>
            </a:r>
            <a:br>
              <a:rPr lang="es-UY" sz="2700" b="1" dirty="0"/>
            </a:br>
            <a:r>
              <a:rPr lang="es-UY" sz="2700" b="1" dirty="0"/>
              <a:t>* verificar que el derecho de propiedad radica en la persona que enajena.</a:t>
            </a:r>
            <a:br>
              <a:rPr lang="es-UY" sz="2700" b="1" dirty="0"/>
            </a:br>
            <a:r>
              <a:rPr lang="es-UY" sz="2700" b="1" dirty="0"/>
              <a:t>* que esa propiedad está exenta de vicios, ES DECIR, descartar la posibilidad de que existan acciones que puedan iniciar terceros que priven de la posesión del bien en un futuro o menoscabEN el patrimonio del adquirente, mediante reclamaciones pecuniarias.</a:t>
            </a:r>
            <a:br>
              <a:rPr lang="es-UY" sz="2000" b="1" dirty="0"/>
            </a:br>
            <a:endParaRPr lang="es-UY" sz="2000" dirty="0">
              <a:solidFill>
                <a:srgbClr val="FFFFFF"/>
              </a:solidFill>
            </a:endParaRPr>
          </a:p>
        </p:txBody>
      </p:sp>
      <p:sp>
        <p:nvSpPr>
          <p:cNvPr id="16" name="Slide Number Placeholder 16">
            <a:extLst>
              <a:ext uri="{FF2B5EF4-FFF2-40B4-BE49-F238E27FC236}">
                <a16:creationId xmlns:a16="http://schemas.microsoft.com/office/drawing/2014/main" id="{E8226B91-0A80-0B15-7F9A-8B178074886A}"/>
              </a:ext>
            </a:extLst>
          </p:cNvPr>
          <p:cNvSpPr>
            <a:spLocks noGrp="1"/>
          </p:cNvSpPr>
          <p:nvPr>
            <p:ph type="sldNum" sz="quarter" idx="12"/>
          </p:nvPr>
        </p:nvSpPr>
        <p:spPr>
          <a:xfrm>
            <a:off x="10728107" y="6199188"/>
            <a:ext cx="619125" cy="365125"/>
          </a:xfrm>
        </p:spPr>
        <p:txBody>
          <a:bodyPr>
            <a:normAutofit/>
          </a:bodyPr>
          <a:lstStyle/>
          <a:p>
            <a:pPr>
              <a:spcAft>
                <a:spcPts val="600"/>
              </a:spcAft>
            </a:pPr>
            <a:fld id="{1437450A-6C25-4B4D-B27D-E1E9B2CE4682}"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42799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52DACA-D5D1-401E-9250-D6DFCB87C8AA}"/>
              </a:ext>
            </a:extLst>
          </p:cNvPr>
          <p:cNvSpPr>
            <a:spLocks noGrp="1"/>
          </p:cNvSpPr>
          <p:nvPr>
            <p:ph type="title"/>
          </p:nvPr>
        </p:nvSpPr>
        <p:spPr>
          <a:xfrm>
            <a:off x="1431234" y="1202635"/>
            <a:ext cx="9465365" cy="4959626"/>
          </a:xfrm>
        </p:spPr>
        <p:txBody>
          <a:bodyPr>
            <a:normAutofit fontScale="90000"/>
          </a:bodyPr>
          <a:lstStyle/>
          <a:p>
            <a:pPr algn="just"/>
            <a:r>
              <a:rPr lang="es-UY" dirty="0"/>
              <a:t>* </a:t>
            </a:r>
            <a:r>
              <a:rPr lang="es-UY" sz="2200" b="1" dirty="0"/>
              <a:t>un </a:t>
            </a:r>
            <a:r>
              <a:rPr lang="es-UY" sz="2200" b="1" dirty="0">
                <a:effectLst>
                  <a:outerShdw blurRad="38100" dist="38100" dir="2700000" algn="tl">
                    <a:srgbClr val="000000">
                      <a:alpha val="43137"/>
                    </a:srgbClr>
                  </a:outerShdw>
                </a:effectLst>
              </a:rPr>
              <a:t>estudio del inmueble </a:t>
            </a:r>
            <a:br>
              <a:rPr lang="es-UY" sz="2200" b="1" dirty="0">
                <a:effectLst>
                  <a:outerShdw blurRad="38100" dist="38100" dir="2700000" algn="tl">
                    <a:srgbClr val="000000">
                      <a:alpha val="43137"/>
                    </a:srgbClr>
                  </a:outerShdw>
                </a:effectLst>
                <a:highlight>
                  <a:srgbClr val="FFFF00"/>
                </a:highlight>
              </a:rPr>
            </a:br>
            <a:r>
              <a:rPr lang="es-UY" sz="2200" b="1" dirty="0"/>
              <a:t>para verificar que tiene aptitud para ser objeto de enajenación.</a:t>
            </a:r>
            <a:br>
              <a:rPr lang="es-UY" sz="2200" b="1" dirty="0"/>
            </a:br>
            <a:r>
              <a:rPr lang="es-UY" sz="2200" b="1" dirty="0"/>
              <a:t>* verificar que las transmisiones dominiales se hayan realizado de forma correcta, es decir con la </a:t>
            </a:r>
            <a:r>
              <a:rPr lang="es-UY" sz="2200" b="1" dirty="0">
                <a:effectLst>
                  <a:outerShdw blurRad="38100" dist="38100" dir="2700000" algn="tl">
                    <a:srgbClr val="000000">
                      <a:alpha val="43137"/>
                    </a:srgbClr>
                  </a:outerShdw>
                </a:effectLst>
              </a:rPr>
              <a:t>capacidad y legitimación </a:t>
            </a:r>
            <a:r>
              <a:rPr lang="es-UY" sz="2200" b="1" dirty="0"/>
              <a:t>que se exige en cada transmisión.</a:t>
            </a:r>
            <a:br>
              <a:rPr lang="es-UY" sz="2200" b="1" dirty="0"/>
            </a:br>
            <a:r>
              <a:rPr lang="es-UY" sz="2200" b="1" dirty="0"/>
              <a:t>* verificar que se haya cumplido con la </a:t>
            </a:r>
            <a:r>
              <a:rPr lang="es-UY" sz="2200" b="1" dirty="0">
                <a:effectLst>
                  <a:outerShdw blurRad="38100" dist="38100" dir="2700000" algn="tl">
                    <a:srgbClr val="000000">
                      <a:alpha val="43137"/>
                    </a:srgbClr>
                  </a:outerShdw>
                </a:effectLst>
              </a:rPr>
              <a:t>solemnidad</a:t>
            </a:r>
            <a:r>
              <a:rPr lang="es-UY" sz="2200" b="1" dirty="0"/>
              <a:t> exigida por ley para su validez, por ejemplo, que la compraventa del inmueble se haya realizado en escritura pública.</a:t>
            </a:r>
            <a:br>
              <a:rPr lang="es-UY" sz="2200" b="1" dirty="0"/>
            </a:br>
            <a:r>
              <a:rPr lang="es-UY" sz="2200" b="1" dirty="0"/>
              <a:t>* comprobar que el derecho de propiedad esté </a:t>
            </a:r>
            <a:r>
              <a:rPr lang="es-UY" sz="2200" b="1" dirty="0">
                <a:effectLst>
                  <a:outerShdw blurRad="38100" dist="38100" dir="2700000" algn="tl">
                    <a:srgbClr val="000000">
                      <a:alpha val="43137"/>
                    </a:srgbClr>
                  </a:outerShdw>
                </a:effectLst>
              </a:rPr>
              <a:t>libre de gravámenes, inhibiciones</a:t>
            </a:r>
            <a:r>
              <a:rPr lang="es-UY" sz="2200" b="1" dirty="0"/>
              <a:t>, desmembramientos, obligaciones oponibles al adquirente o que limiten su derecho.</a:t>
            </a:r>
            <a:br>
              <a:rPr lang="es-UY" sz="2200" b="1" dirty="0"/>
            </a:br>
            <a:endParaRPr lang="es-UY" sz="2200" b="1" dirty="0"/>
          </a:p>
        </p:txBody>
      </p:sp>
    </p:spTree>
    <p:extLst>
      <p:ext uri="{BB962C8B-B14F-4D97-AF65-F5344CB8AC3E}">
        <p14:creationId xmlns:p14="http://schemas.microsoft.com/office/powerpoint/2010/main" val="226624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itle 1">
            <a:extLst>
              <a:ext uri="{FF2B5EF4-FFF2-40B4-BE49-F238E27FC236}">
                <a16:creationId xmlns:a16="http://schemas.microsoft.com/office/drawing/2014/main" id="{339F0007-F53B-7DF6-6B7B-778EE5759AD0}"/>
              </a:ext>
            </a:extLst>
          </p:cNvPr>
          <p:cNvSpPr>
            <a:spLocks noGrp="1"/>
          </p:cNvSpPr>
          <p:nvPr>
            <p:ph type="title"/>
          </p:nvPr>
        </p:nvSpPr>
        <p:spPr>
          <a:xfrm>
            <a:off x="6652413" y="293687"/>
            <a:ext cx="5116206" cy="6270625"/>
          </a:xfrm>
        </p:spPr>
        <p:txBody>
          <a:bodyPr>
            <a:noAutofit/>
          </a:bodyPr>
          <a:lstStyle/>
          <a:p>
            <a:r>
              <a:rPr lang="es-UY" sz="1600" b="1" dirty="0">
                <a:effectLst>
                  <a:outerShdw blurRad="38100" dist="38100" dir="2700000" algn="tl">
                    <a:srgbClr val="000000">
                      <a:alpha val="43137"/>
                    </a:srgbClr>
                  </a:outerShdw>
                </a:effectLst>
              </a:rPr>
              <a:t>ESTUDIO DEL plano de mensura </a:t>
            </a:r>
            <a:r>
              <a:rPr lang="es-UY" sz="1400" b="1" dirty="0"/>
              <a:t>EL INMUEBLE debe ser ubicado en un lugar determinado, ya que se debe identificar mediante: número de padrón, ubicación en el territorio nacional y descripción completa, sección o localidad catastral, superficie, límites y linderos, y controlar que el plano o planos hayan sido inscriptos.</a:t>
            </a:r>
            <a:br>
              <a:rPr lang="es-UY" sz="1400" b="1" dirty="0"/>
            </a:br>
            <a:r>
              <a:rPr lang="es-UY" sz="1400" b="1" dirty="0"/>
              <a:t>El plano de mensura (representación gráfica del inmueble) lo confecciona un Agrimensor o Ingeniero Agrimensor, y debe inscribirse en la Dirección Nacional de Catastro o en la Oficinas Departamentales del interior del país donde se encuentre el inmueble. Es obligatorio actuar con plano inscripto.</a:t>
            </a:r>
            <a:br>
              <a:rPr lang="es-UY" sz="1200" dirty="0"/>
            </a:br>
            <a:endParaRPr lang="en-US" sz="1200" dirty="0"/>
          </a:p>
        </p:txBody>
      </p:sp>
      <p:pic>
        <p:nvPicPr>
          <p:cNvPr id="5" name="Marcador de contenido 4" descr="Diagrama, Dibujo de ingeniería&#10;&#10;Descripción generada automáticamente">
            <a:extLst>
              <a:ext uri="{FF2B5EF4-FFF2-40B4-BE49-F238E27FC236}">
                <a16:creationId xmlns:a16="http://schemas.microsoft.com/office/drawing/2014/main" id="{0D392DB2-ED7D-4D90-A8A7-DDBD15F19A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3" r="5769" b="-1"/>
          <a:stretch/>
        </p:blipFill>
        <p:spPr>
          <a:xfrm>
            <a:off x="423381" y="1700691"/>
            <a:ext cx="5947601" cy="4028810"/>
          </a:xfrm>
          <a:noFill/>
        </p:spPr>
      </p:pic>
      <p:sp>
        <p:nvSpPr>
          <p:cNvPr id="18" name="Slide Number Placeholder 14">
            <a:extLst>
              <a:ext uri="{FF2B5EF4-FFF2-40B4-BE49-F238E27FC236}">
                <a16:creationId xmlns:a16="http://schemas.microsoft.com/office/drawing/2014/main" id="{273A6287-D0A9-8D17-59E9-2F956B78CEF6}"/>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8</a:t>
            </a:fld>
            <a:endParaRPr lang="en-US"/>
          </a:p>
        </p:txBody>
      </p:sp>
    </p:spTree>
    <p:extLst>
      <p:ext uri="{BB962C8B-B14F-4D97-AF65-F5344CB8AC3E}">
        <p14:creationId xmlns:p14="http://schemas.microsoft.com/office/powerpoint/2010/main" val="214728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Title 1">
            <a:extLst>
              <a:ext uri="{FF2B5EF4-FFF2-40B4-BE49-F238E27FC236}">
                <a16:creationId xmlns:a16="http://schemas.microsoft.com/office/drawing/2014/main" id="{339F0007-F53B-7DF6-6B7B-778EE5759AD0}"/>
              </a:ext>
            </a:extLst>
          </p:cNvPr>
          <p:cNvSpPr>
            <a:spLocks noGrp="1"/>
          </p:cNvSpPr>
          <p:nvPr>
            <p:ph type="title"/>
          </p:nvPr>
        </p:nvSpPr>
        <p:spPr>
          <a:xfrm>
            <a:off x="5364069" y="293687"/>
            <a:ext cx="6324348" cy="6047478"/>
          </a:xfrm>
        </p:spPr>
        <p:txBody>
          <a:bodyPr tIns="91440" bIns="91440">
            <a:normAutofit/>
          </a:bodyPr>
          <a:lstStyle/>
          <a:p>
            <a:pPr algn="just"/>
            <a:r>
              <a:rPr lang="en-US" sz="2000" b="1" dirty="0">
                <a:effectLst>
                  <a:outerShdw blurRad="38100" dist="38100" dir="2700000" algn="tl">
                    <a:srgbClr val="000000">
                      <a:alpha val="43137"/>
                    </a:srgbClr>
                  </a:outerShdw>
                </a:effectLst>
              </a:rPr>
              <a:t>CERTIFICADOS</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SOLICITUD DE INFORMACIÓN REGISTRAL</a:t>
            </a:r>
            <a:r>
              <a:rPr lang="en-US" sz="1800" b="1" dirty="0"/>
              <a:t>:</a:t>
            </a:r>
            <a:br>
              <a:rPr lang="en-US" sz="1800" b="1" dirty="0"/>
            </a:br>
            <a:r>
              <a:rPr lang="en-US" sz="1800" b="1" dirty="0"/>
              <a:t> EL estudio de títulos se completA con los certificados registrales que solicitamos: </a:t>
            </a:r>
            <a:br>
              <a:rPr lang="en-US" sz="1800" b="1" dirty="0"/>
            </a:br>
            <a:r>
              <a:rPr lang="es-UY" sz="1800" b="1" dirty="0"/>
              <a:t>certificado del Registro de Inmuebles, de Actos Personales, eventualmente del Registro de Comercio, Prendas, Asociaciones Civiles y Fundaciones.</a:t>
            </a:r>
            <a:br>
              <a:rPr lang="es-UY" sz="1800" b="1" dirty="0"/>
            </a:br>
            <a:r>
              <a:rPr lang="es-UY" sz="1800" b="1" dirty="0"/>
              <a:t>controlar que los títulos que conforman la carpeta de títulos hayan sido cada uno de ellos inscriptos en el Registro correspondiente. </a:t>
            </a:r>
            <a:endParaRPr lang="en-US" sz="1800" b="1" dirty="0"/>
          </a:p>
        </p:txBody>
      </p:sp>
      <p:pic>
        <p:nvPicPr>
          <p:cNvPr id="4" name="Marcador de contenido 3">
            <a:extLst>
              <a:ext uri="{FF2B5EF4-FFF2-40B4-BE49-F238E27FC236}">
                <a16:creationId xmlns:a16="http://schemas.microsoft.com/office/drawing/2014/main" id="{66E63772-A3D6-4AC6-E946-4628D6F19AFE}"/>
              </a:ext>
            </a:extLst>
          </p:cNvPr>
          <p:cNvPicPr>
            <a:picLocks noGrp="1" noChangeAspect="1"/>
          </p:cNvPicPr>
          <p:nvPr>
            <p:ph idx="1"/>
          </p:nvPr>
        </p:nvPicPr>
        <p:blipFill rotWithShape="1">
          <a:blip r:embed="rId2"/>
          <a:srcRect l="17958" r="11302" b="2"/>
          <a:stretch/>
        </p:blipFill>
        <p:spPr>
          <a:xfrm>
            <a:off x="159026" y="626165"/>
            <a:ext cx="5081908" cy="5168348"/>
          </a:xfrm>
          <a:prstGeom prst="rect">
            <a:avLst/>
          </a:prstGeom>
          <a:noFill/>
        </p:spPr>
      </p:pic>
      <p:sp>
        <p:nvSpPr>
          <p:cNvPr id="22" name="Slide Number Placeholder 14">
            <a:extLst>
              <a:ext uri="{FF2B5EF4-FFF2-40B4-BE49-F238E27FC236}">
                <a16:creationId xmlns:a16="http://schemas.microsoft.com/office/drawing/2014/main" id="{F56182AA-A724-809C-012E-85E453D9859E}"/>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9</a:t>
            </a:fld>
            <a:endParaRPr lang="en-US"/>
          </a:p>
        </p:txBody>
      </p:sp>
    </p:spTree>
    <p:extLst>
      <p:ext uri="{BB962C8B-B14F-4D97-AF65-F5344CB8AC3E}">
        <p14:creationId xmlns:p14="http://schemas.microsoft.com/office/powerpoint/2010/main" val="2048164378"/>
      </p:ext>
    </p:extLst>
  </p:cSld>
  <p:clrMapOvr>
    <a:masterClrMapping/>
  </p:clrMapOvr>
</p:sld>
</file>

<file path=ppt/theme/theme1.xml><?xml version="1.0" encoding="utf-8"?>
<a:theme xmlns:a="http://schemas.openxmlformats.org/drawingml/2006/main" name="PoiseVTI">
  <a:themeElements>
    <a:clrScheme name="Poise">
      <a:dk1>
        <a:sysClr val="windowText" lastClr="000000"/>
      </a:dk1>
      <a:lt1>
        <a:sysClr val="window" lastClr="FFFFFF"/>
      </a:lt1>
      <a:dk2>
        <a:srgbClr val="403739"/>
      </a:dk2>
      <a:lt2>
        <a:srgbClr val="F4E9E6"/>
      </a:lt2>
      <a:accent1>
        <a:srgbClr val="B18083"/>
      </a:accent1>
      <a:accent2>
        <a:srgbClr val="C17A69"/>
      </a:accent2>
      <a:accent3>
        <a:srgbClr val="CE9573"/>
      </a:accent3>
      <a:accent4>
        <a:srgbClr val="82907A"/>
      </a:accent4>
      <a:accent5>
        <a:srgbClr val="9A9966"/>
      </a:accent5>
      <a:accent6>
        <a:srgbClr val="AB9955"/>
      </a:accent6>
      <a:hlink>
        <a:srgbClr val="A97979"/>
      </a:hlink>
      <a:folHlink>
        <a:srgbClr val="BB7563"/>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docProps/app.xml><?xml version="1.0" encoding="utf-8"?>
<Properties xmlns="http://schemas.openxmlformats.org/officeDocument/2006/extended-properties" xmlns:vt="http://schemas.openxmlformats.org/officeDocument/2006/docPropsVTypes">
  <TotalTime>1595</TotalTime>
  <Words>1801</Words>
  <Application>Microsoft Office PowerPoint</Application>
  <PresentationFormat>Panorámica</PresentationFormat>
  <Paragraphs>70</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Bahnschrift</vt:lpstr>
      <vt:lpstr>Goudy Old Style</vt:lpstr>
      <vt:lpstr>Univers Light</vt:lpstr>
      <vt:lpstr>PoiseVTI</vt:lpstr>
      <vt:lpstr>             * SEGURIDAD JURIDICA DE LA ESCRITURA PÚBLICA Y SU REGISTRACIÓN * DERECHOS INSCRIBIBLES * COMPRAVENTA DE INMUEBLES * CERTIFICADOS * REGISTROS</vt:lpstr>
      <vt:lpstr>     </vt:lpstr>
      <vt:lpstr>REGISTRACIÓN</vt:lpstr>
      <vt:lpstr>DERECHOS INSCRIBIBLES</vt:lpstr>
      <vt:lpstr>     </vt:lpstr>
      <vt:lpstr>                     ESTUDIO DE TÍTULOS ¿Qué tareas comprende el estudio de títulos?  * verificar que el derecho de propiedad radica en la persona que enajena. * que esa propiedad está exenta de vicios, ES DECIR, descartar la posibilidad de que existan acciones que puedan iniciar terceros que priven de la posesión del bien en un futuro o menoscabEN el patrimonio del adquirente, mediante reclamaciones pecuniarias. </vt:lpstr>
      <vt:lpstr>* un estudio del inmueble  para verificar que tiene aptitud para ser objeto de enajenación. * verificar que las transmisiones dominiales se hayan realizado de forma correcta, es decir con la capacidad y legitimación que se exige en cada transmisión. * verificar que se haya cumplido con la solemnidad exigida por ley para su validez, por ejemplo, que la compraventa del inmueble se haya realizado en escritura pública. * comprobar que el derecho de propiedad esté libre de gravámenes, inhibiciones, desmembramientos, obligaciones oponibles al adquirente o que limiten su derecho. </vt:lpstr>
      <vt:lpstr>ESTUDIO DEL plano de mensura EL INMUEBLE debe ser ubicado en un lugar determinado, ya que se debe identificar mediante: número de padrón, ubicación en el territorio nacional y descripción completa, sección o localidad catastral, superficie, límites y linderos, y controlar que el plano o planos hayan sido inscriptos. El plano de mensura (representación gráfica del inmueble) lo confecciona un Agrimensor o Ingeniero Agrimensor, y debe inscribirse en la Dirección Nacional de Catastro o en la Oficinas Departamentales del interior del país donde se encuentre el inmueble. Es obligatorio actuar con plano inscripto. </vt:lpstr>
      <vt:lpstr>CERTIFICADOS SOLICITUD DE INFORMACIÓN REGISTRAL:  EL estudio de títulos se completA con los certificados registrales que solicitamos:  certificado del Registro de Inmuebles, de Actos Personales, eventualmente del Registro de Comercio, Prendas, Asociaciones Civiles y Fundaciones. controlar que los títulos que conforman la carpeta de títulos hayan sido cada uno de ellos inscriptos en el Registro correspondiente. </vt:lpstr>
      <vt:lpstr>Edificaciones de acuerdo a nuestro CC, por el modo accesión el dueño del suelo es el dueño de las construcciones.  En el título puede estar agregado el expediente administrativo sobre la construcción (contiene el permiso de construcción, láminas de arquitecto, memoria descriptiva, la habilitación municipal, etc). y si no hay copia del expediente se puede recurrir a la Intendencia respectiva. CUANDO NO HAY PERMISO DE CONSTRUCCIÓN: advertirle a nuestro cliente, que si bien con posterioridad PODRÁ REGULARIZAR esas obras, tendrá que previamente consultar con un Arquitecto a ver si se cumplió con la normativa respecto de las obras y si es viable regularizar (a veces se incumplió con la normativa y no se puede regularizar tal cual se encuentra la edificación), además DEBERÁ efectuar un desembolso económico. </vt:lpstr>
      <vt:lpstr>Presentación de PowerPoint</vt:lpstr>
      <vt:lpstr>verificar que el Gobierno Departamental en el cual se ubica el inmueble, no haga uso del derecho de preferencia que le otorgó la ley 18308 (ley de ordenamiento territorial, Artículo 66) “(Derecho de preferencia).- El Gobierno Departamental tendrá preferencia para la adquisición de inmuebles objeto de enajenación onerosa entre particulares …”  * enajenaciones a título oneroso  * entre particulares  Algunas Intendencias se expidieron mediante resolución, en la cual se manifiestan que no hacen uso de este derecho, pero en cambio, en otras Intendencias debemos obtener un certificado que acredite que respecto de ese inmueble, no hace uso del derecho de preferencia.</vt:lpstr>
      <vt:lpstr>CERTIFICADO ÚNICO DEPARTAMENTAL (CUD): si el enajenante es contribuyente del Impuesto a la Renta de Actividades Económicas (IRAE) o del Impuesto a la Enajenación de Bienes Agropecuarios (IMEBA), se debe controlar este certificado que acredita que el enajenante no registra adeudos ante la Intendencia donde se ubica el inmueble.  Impuesto al Patrimonio: cuando el enajenante es contribuyente del impuesto al patrimonio debemos controlar una declaración jurada que corresponde al año anterior a la enajenación y un recibo de pago concordante.  En ambos casos, si el enajenante no es contribuyente, bastará su declaración negativa en la escritura. </vt:lpstr>
      <vt:lpstr>la normativa sobre lavado de activos designa al Escribano (entre otros) como agente para la lucha y prevención del blanqueamiento de capitales. Por lo cual nos impone cumplir con la llamada diligencia debida.  Se deben realizar controles en todas las operaciones en las que la ley designa a los Escribanos como sujetos obligados, no existiendo cifras mínimas establecidas para no realizarlos. El grado de la diligencia a aplicar es variable. Existe una diligencia simplificada, normal e intensificada, según el monto de la operación. actividades que los Escribanos somos considerados sujetos obligados al control y prevención: Promesas, Cesiones de promesas o Compraventas de inmuebles.  </vt:lpstr>
      <vt:lpstr>en el caso de inmuebles con construcciones, debemos tramitar un certificado de saneamiento que acredite que el inmueble se encuentra conectado a la red de saneamiento, o en su defecto que no se encuentra conectado por no contar con saneamiento en su frente. </vt:lpstr>
      <vt:lpstr>cada Gobierno Departamental en cada Departamento expide un certificado de libre de gravámenes (cambia de denominación el certificado en cada Dpto.) que acredita que el inmueble no registra adeudos con respecto a los tributos que recauda la Intendencia.   Y la constancia de libre de deuda del impuesto de enseñanza primaria, acá también solicitamos una constancia que nos acredita que se pagó el impuesto todo el año (es preceptivo abonar el ejercicio completo para obtener dicha constancia).</vt:lpstr>
      <vt:lpstr>Escribanos intervenimos como agentes de percepción Y RETENCIÓN del ITP y del IRPF por la Compraventa en cuestión. Efectuada la retención o percepción, el agente es el único obligado ante el Estado por el importe respectivo, de lo contrario responderá solidariamente con el contribuyente.</vt:lpstr>
      <vt:lpstr>RESERVA DE PRIORIDAD</vt:lpstr>
      <vt:lpstr>COMPRAVENTA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SEGURIDAD JURIDICA</dc:title>
  <dc:creator>Natali Bustelo</dc:creator>
  <cp:lastModifiedBy>Natali Bustelo</cp:lastModifiedBy>
  <cp:revision>42</cp:revision>
  <dcterms:created xsi:type="dcterms:W3CDTF">2023-10-19T06:07:22Z</dcterms:created>
  <dcterms:modified xsi:type="dcterms:W3CDTF">2023-10-25T01:01:26Z</dcterms:modified>
</cp:coreProperties>
</file>