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handoutMasterIdLst>
    <p:handoutMasterId r:id="rId62"/>
  </p:handoutMasterIdLst>
  <p:sldIdLst>
    <p:sldId id="256" r:id="rId2"/>
    <p:sldId id="307" r:id="rId3"/>
    <p:sldId id="340" r:id="rId4"/>
    <p:sldId id="309" r:id="rId5"/>
    <p:sldId id="339" r:id="rId6"/>
    <p:sldId id="308" r:id="rId7"/>
    <p:sldId id="310" r:id="rId8"/>
    <p:sldId id="311" r:id="rId9"/>
    <p:sldId id="312" r:id="rId10"/>
    <p:sldId id="313" r:id="rId11"/>
    <p:sldId id="314" r:id="rId12"/>
    <p:sldId id="316" r:id="rId13"/>
    <p:sldId id="337" r:id="rId14"/>
    <p:sldId id="347" r:id="rId15"/>
    <p:sldId id="318" r:id="rId16"/>
    <p:sldId id="319" r:id="rId17"/>
    <p:sldId id="338" r:id="rId18"/>
    <p:sldId id="348" r:id="rId19"/>
    <p:sldId id="320" r:id="rId20"/>
    <p:sldId id="317" r:id="rId21"/>
    <p:sldId id="349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50" r:id="rId33"/>
    <p:sldId id="331" r:id="rId34"/>
    <p:sldId id="332" r:id="rId35"/>
    <p:sldId id="351" r:id="rId36"/>
    <p:sldId id="357" r:id="rId37"/>
    <p:sldId id="352" r:id="rId38"/>
    <p:sldId id="353" r:id="rId39"/>
    <p:sldId id="333" r:id="rId40"/>
    <p:sldId id="334" r:id="rId41"/>
    <p:sldId id="335" r:id="rId42"/>
    <p:sldId id="341" r:id="rId43"/>
    <p:sldId id="342" r:id="rId44"/>
    <p:sldId id="343" r:id="rId45"/>
    <p:sldId id="344" r:id="rId46"/>
    <p:sldId id="345" r:id="rId47"/>
    <p:sldId id="356" r:id="rId48"/>
    <p:sldId id="346" r:id="rId49"/>
    <p:sldId id="355" r:id="rId50"/>
    <p:sldId id="354" r:id="rId51"/>
    <p:sldId id="362" r:id="rId52"/>
    <p:sldId id="363" r:id="rId53"/>
    <p:sldId id="366" r:id="rId54"/>
    <p:sldId id="364" r:id="rId55"/>
    <p:sldId id="365" r:id="rId56"/>
    <p:sldId id="361" r:id="rId57"/>
    <p:sldId id="360" r:id="rId58"/>
    <p:sldId id="358" r:id="rId59"/>
    <p:sldId id="359" r:id="rId60"/>
    <p:sldId id="262" r:id="rId6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E9CF-8ED4-4015-B9D8-C5D857A15386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BFBCF-489F-4FFE-8322-B95FD9F477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7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0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08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165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9391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878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576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197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2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62726E-379B-B349-9EED-81ED093FA806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0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1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A1846-DA80-1C48-A609-854EA85C59AD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3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6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2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2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952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5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DB94F-15D5-B546-EC33-2527D9D3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440" y="1245463"/>
            <a:ext cx="10572000" cy="2091066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 y registración </a:t>
            </a:r>
            <a:b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derechos reales </a:t>
            </a:r>
            <a:b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circulación internacional</a:t>
            </a: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onsejo Federal Notariado Argentino - YouTube">
            <a:extLst>
              <a:ext uri="{FF2B5EF4-FFF2-40B4-BE49-F238E27FC236}">
                <a16:creationId xmlns:a16="http://schemas.microsoft.com/office/drawing/2014/main" id="{780870FC-B7F8-A638-CAD6-38229576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1" y="3512685"/>
            <a:ext cx="1365560" cy="12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D7EE0D-8E3A-D044-8055-CF8CF0415047}"/>
              </a:ext>
            </a:extLst>
          </p:cNvPr>
          <p:cNvSpPr txBox="1"/>
          <p:nvPr/>
        </p:nvSpPr>
        <p:spPr>
          <a:xfrm>
            <a:off x="3230367" y="3661582"/>
            <a:ext cx="277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Diego J. Mayordomo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96C5F6-4D7C-9FA8-F007-317A797A5053}"/>
              </a:ext>
            </a:extLst>
          </p:cNvPr>
          <p:cNvSpPr txBox="1"/>
          <p:nvPr/>
        </p:nvSpPr>
        <p:spPr>
          <a:xfrm>
            <a:off x="2246812" y="4032108"/>
            <a:ext cx="351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Congreso Derecho Registral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Encarnación-Paraguay-2023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38" y="3492091"/>
            <a:ext cx="1394379" cy="128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1463" y="979909"/>
            <a:ext cx="8610600" cy="1293028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los derechos reales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9011" y="2525486"/>
            <a:ext cx="10820400" cy="40241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dirty="0" smtClean="0"/>
              <a:t>Según la </a:t>
            </a:r>
            <a:r>
              <a:rPr lang="es-ES" b="1" dirty="0" smtClean="0"/>
              <a:t>titularidad</a:t>
            </a:r>
            <a:r>
              <a:rPr lang="es-ES" dirty="0" smtClean="0"/>
              <a:t> del objeto: sobre cosa</a:t>
            </a:r>
            <a:r>
              <a:rPr lang="es-ES" b="1" dirty="0" smtClean="0">
                <a:solidFill>
                  <a:srgbClr val="FF0000"/>
                </a:solidFill>
              </a:rPr>
              <a:t> propia </a:t>
            </a:r>
            <a:r>
              <a:rPr lang="es-ES" dirty="0" smtClean="0"/>
              <a:t>o </a:t>
            </a:r>
            <a:r>
              <a:rPr lang="es-ES" b="1" dirty="0" smtClean="0">
                <a:solidFill>
                  <a:srgbClr val="FF0000"/>
                </a:solidFill>
              </a:rPr>
              <a:t>ajena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Según el </a:t>
            </a:r>
            <a:r>
              <a:rPr lang="es-ES" b="1" dirty="0" smtClean="0"/>
              <a:t>grado de autonomía: </a:t>
            </a:r>
            <a:r>
              <a:rPr lang="es-ES" b="1" dirty="0" smtClean="0">
                <a:solidFill>
                  <a:srgbClr val="FF0000"/>
                </a:solidFill>
              </a:rPr>
              <a:t>Principales</a:t>
            </a:r>
            <a:r>
              <a:rPr lang="es-ES" dirty="0" smtClean="0"/>
              <a:t> y </a:t>
            </a:r>
            <a:r>
              <a:rPr lang="es-ES" b="1" dirty="0" smtClean="0">
                <a:solidFill>
                  <a:srgbClr val="FF0000"/>
                </a:solidFill>
              </a:rPr>
              <a:t>accesorios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Según la </a:t>
            </a:r>
            <a:r>
              <a:rPr lang="es-ES" b="1" dirty="0" smtClean="0"/>
              <a:t>naturaleza</a:t>
            </a:r>
            <a:r>
              <a:rPr lang="es-ES" dirty="0" smtClean="0"/>
              <a:t> del objeto:  </a:t>
            </a:r>
            <a:r>
              <a:rPr lang="es-ES" b="1" dirty="0" smtClean="0">
                <a:solidFill>
                  <a:srgbClr val="FF0000"/>
                </a:solidFill>
              </a:rPr>
              <a:t>Registrables</a:t>
            </a:r>
            <a:r>
              <a:rPr lang="es-ES" dirty="0" smtClean="0"/>
              <a:t> o </a:t>
            </a:r>
            <a:r>
              <a:rPr lang="es-ES" b="1" dirty="0" smtClean="0">
                <a:solidFill>
                  <a:srgbClr val="FF0000"/>
                </a:solidFill>
              </a:rPr>
              <a:t>no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Se </a:t>
            </a:r>
            <a:r>
              <a:rPr lang="es-ES" b="1" dirty="0" smtClean="0"/>
              <a:t>ejercen por la posesión o no </a:t>
            </a:r>
            <a:r>
              <a:rPr lang="es-ES" sz="1200" dirty="0" smtClean="0"/>
              <a:t>(hip. y </a:t>
            </a:r>
            <a:r>
              <a:rPr lang="es-ES" sz="1200" dirty="0" err="1" smtClean="0"/>
              <a:t>serv</a:t>
            </a:r>
            <a:r>
              <a:rPr lang="es-ES" sz="1200" dirty="0" smtClean="0"/>
              <a:t>.)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356" y="4720046"/>
            <a:ext cx="2830718" cy="15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5839097" cy="1293028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Titulo y modo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799" y="2264229"/>
            <a:ext cx="11183983" cy="396316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1892</a:t>
            </a:r>
            <a:r>
              <a:rPr lang="es-ES" dirty="0" smtClean="0"/>
              <a:t>     Derechos reales por vía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DERIVADA </a:t>
            </a:r>
            <a:r>
              <a:rPr lang="es-ES" dirty="0" smtClean="0"/>
              <a:t>y por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ACTOS ENTRE VIVOS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BOLETO DE COMPRAVENTA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NO ES TITULO SUFICIENTE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NO ES JUSTO TITULO (no p/ P. Breve-1902)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TITULO LEGITIMO</a:t>
            </a:r>
          </a:p>
          <a:p>
            <a:pPr marL="0" indent="0">
              <a:lnSpc>
                <a:spcPct val="150000"/>
              </a:lnSpc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MODO SUFICIENTE      </a:t>
            </a:r>
            <a:r>
              <a:rPr lang="es-ES" sz="1400" dirty="0" smtClean="0"/>
              <a:t>puede ser reemplazado por la inscripción registral o el primer uso según el caso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TITULO SUFICIENTE    </a:t>
            </a:r>
            <a:r>
              <a:rPr lang="es-ES" sz="1400" dirty="0" smtClean="0"/>
              <a:t>acto jurídico adecuado, legitimación, capacidad, voluntad jurídica, forma</a:t>
            </a:r>
            <a:endParaRPr lang="es-ES" sz="1400" dirty="0"/>
          </a:p>
        </p:txBody>
      </p:sp>
      <p:sp>
        <p:nvSpPr>
          <p:cNvPr id="4" name="Flecha derecha 3"/>
          <p:cNvSpPr/>
          <p:nvPr/>
        </p:nvSpPr>
        <p:spPr>
          <a:xfrm>
            <a:off x="4783988" y="3041475"/>
            <a:ext cx="522514" cy="15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rot="1473185">
            <a:off x="4310412" y="3528306"/>
            <a:ext cx="546558" cy="154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090057" y="3579978"/>
            <a:ext cx="8709" cy="418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566057" y="2142309"/>
            <a:ext cx="1018903" cy="748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504" y="588449"/>
            <a:ext cx="2459358" cy="16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2B68B-A7F6-9531-60E9-11EC89E7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77308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Registración-publicidad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BC9F0-E729-5D95-C828-2923BE414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4" y="1959430"/>
            <a:ext cx="11460480" cy="461554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Real </a:t>
            </a:r>
            <a:r>
              <a:rPr lang="es-MX" dirty="0"/>
              <a:t>debe manifestarse por </a:t>
            </a:r>
            <a:r>
              <a:rPr lang="es-MX" dirty="0">
                <a:solidFill>
                  <a:srgbClr val="FF0000"/>
                </a:solidFill>
              </a:rPr>
              <a:t>otros caracteres </a:t>
            </a:r>
            <a:r>
              <a:rPr lang="es-MX" dirty="0"/>
              <a:t>que los de los derechos personales debido al </a:t>
            </a: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 absoluto</a:t>
            </a:r>
          </a:p>
          <a:p>
            <a:pPr>
              <a:lnSpc>
                <a:spcPct val="200000"/>
              </a:lnSpc>
            </a:pPr>
            <a:r>
              <a:rPr lang="es-MX" dirty="0"/>
              <a:t>Importante función en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y desarrollo del crédito</a:t>
            </a:r>
          </a:p>
          <a:p>
            <a:pPr>
              <a:lnSpc>
                <a:spcPct val="200000"/>
              </a:lnSpc>
            </a:pPr>
            <a:r>
              <a:rPr lang="es-MX" dirty="0"/>
              <a:t>Permite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conocer el estado patrimonial del titular</a:t>
            </a:r>
          </a:p>
          <a:p>
            <a:pPr>
              <a:lnSpc>
                <a:spcPct val="200000"/>
              </a:lnSpc>
            </a:pPr>
            <a:r>
              <a:rPr lang="es-MX" dirty="0"/>
              <a:t>Beneficia al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titular y a la sociedad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</a:t>
            </a:r>
          </a:p>
          <a:p>
            <a:pPr>
              <a:lnSpc>
                <a:spcPct val="200000"/>
              </a:lnSpc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DIFERENCIACION ENTRE LA REALIDAD REGISTRAL Y EXTRAREGISTRAL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31" y="324897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8B111-E574-6842-FF32-4BBE0E5A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publicidad</a:t>
            </a: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509B6B-613C-86B4-AD0E-3CAF8FEB5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01" y="2240859"/>
            <a:ext cx="9905999" cy="42034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registrales                    </a:t>
            </a:r>
            <a:r>
              <a:rPr lang="es-MX" dirty="0"/>
              <a:t>publicidad posesoria</a:t>
            </a:r>
          </a:p>
          <a:p>
            <a:pPr>
              <a:lnSpc>
                <a:spcPct val="200000"/>
              </a:lnSpc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Registrales </a:t>
            </a:r>
            <a:r>
              <a:rPr lang="es-MX" dirty="0"/>
              <a:t>                        de transcripción y de inscripción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MX" dirty="0"/>
              <a:t>                                           </a:t>
            </a:r>
            <a:r>
              <a:rPr lang="es-MX" dirty="0" smtClean="0"/>
              <a:t>    declarativos </a:t>
            </a:r>
            <a:r>
              <a:rPr lang="es-MX" dirty="0"/>
              <a:t>y constitutivos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MX" dirty="0"/>
              <a:t>                                           </a:t>
            </a:r>
            <a:r>
              <a:rPr lang="es-MX" dirty="0" smtClean="0"/>
              <a:t>  reales </a:t>
            </a:r>
            <a:r>
              <a:rPr lang="es-MX" dirty="0"/>
              <a:t>y personales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MX" dirty="0"/>
              <a:t>                                           </a:t>
            </a:r>
            <a:r>
              <a:rPr lang="es-MX" dirty="0" err="1"/>
              <a:t>convalidantes</a:t>
            </a:r>
            <a:r>
              <a:rPr lang="es-MX" dirty="0"/>
              <a:t> y no </a:t>
            </a:r>
            <a:r>
              <a:rPr lang="es-MX" dirty="0" err="1" smtClean="0"/>
              <a:t>convalidantes</a:t>
            </a:r>
            <a:endParaRPr lang="es-MX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RPI: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smtClean="0"/>
              <a:t>Es de títulos, de inscripción, declarativo, real y no </a:t>
            </a:r>
            <a:r>
              <a:rPr lang="es-MX" dirty="0" err="1" smtClean="0"/>
              <a:t>convalidante</a:t>
            </a:r>
            <a:endParaRPr lang="es-AR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6EC4B23-E116-2F03-4FE8-9648D7F95A5A}"/>
              </a:ext>
            </a:extLst>
          </p:cNvPr>
          <p:cNvCxnSpPr/>
          <p:nvPr/>
        </p:nvCxnSpPr>
        <p:spPr>
          <a:xfrm>
            <a:off x="3119641" y="2666548"/>
            <a:ext cx="12767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CD037CD-33CF-3282-2341-23753D59AB09}"/>
              </a:ext>
            </a:extLst>
          </p:cNvPr>
          <p:cNvCxnSpPr/>
          <p:nvPr/>
        </p:nvCxnSpPr>
        <p:spPr>
          <a:xfrm>
            <a:off x="2895600" y="3349443"/>
            <a:ext cx="14061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02A4C52-EF7B-71D1-E7EC-E43AB00014BE}"/>
              </a:ext>
            </a:extLst>
          </p:cNvPr>
          <p:cNvCxnSpPr/>
          <p:nvPr/>
        </p:nvCxnSpPr>
        <p:spPr>
          <a:xfrm>
            <a:off x="2906609" y="3548709"/>
            <a:ext cx="1472817" cy="4930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60416D2-BC6C-2307-A2AD-9FF41C36AB40}"/>
              </a:ext>
            </a:extLst>
          </p:cNvPr>
          <p:cNvCxnSpPr>
            <a:cxnSpLocks/>
          </p:cNvCxnSpPr>
          <p:nvPr/>
        </p:nvCxnSpPr>
        <p:spPr>
          <a:xfrm>
            <a:off x="2763904" y="3669340"/>
            <a:ext cx="1500996" cy="960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A57C8BC-8228-9BED-F1A3-1B7D4F0711AE}"/>
              </a:ext>
            </a:extLst>
          </p:cNvPr>
          <p:cNvCxnSpPr/>
          <p:nvPr/>
        </p:nvCxnSpPr>
        <p:spPr>
          <a:xfrm>
            <a:off x="2649378" y="3925138"/>
            <a:ext cx="1337094" cy="12810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74" y="2983703"/>
            <a:ext cx="2752181" cy="22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SIGNIFICA DARLE PUBLICIDAD A UN DERECHO REAL?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0932" y="2508069"/>
            <a:ext cx="10820400" cy="40937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Que sea conocido por todos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poder ser oponible a todos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Es </a:t>
            </a:r>
            <a:r>
              <a:rPr lang="es-ES" dirty="0"/>
              <a:t>una “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DECLARACION SEÑALATIVA</a:t>
            </a:r>
            <a:r>
              <a:rPr lang="es-ES" dirty="0"/>
              <a:t>”, que proviene de un órgano </a:t>
            </a:r>
            <a:r>
              <a:rPr lang="es-ES" dirty="0" smtClean="0"/>
              <a:t>público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/>
          </a:p>
          <a:p>
            <a:pPr marL="0" indent="0">
              <a:lnSpc>
                <a:spcPct val="150000"/>
              </a:lnSpc>
              <a:buNone/>
            </a:pPr>
            <a:r>
              <a:rPr lang="es-ES" b="1" i="1" dirty="0" smtClean="0"/>
              <a:t>“Es la </a:t>
            </a:r>
            <a:r>
              <a:rPr lang="es-ES" b="1" i="1" u="sng" dirty="0" smtClean="0"/>
              <a:t>divulgación</a:t>
            </a:r>
            <a:r>
              <a:rPr lang="es-ES" b="1" i="1" dirty="0" smtClean="0"/>
              <a:t> directa o indirecta de un </a:t>
            </a:r>
            <a:r>
              <a:rPr lang="es-ES" b="1" i="1" u="sng" dirty="0" smtClean="0"/>
              <a:t>hecho</a:t>
            </a:r>
            <a:r>
              <a:rPr lang="es-ES" b="1" i="1" dirty="0" smtClean="0"/>
              <a:t> que </a:t>
            </a:r>
            <a:r>
              <a:rPr lang="es-ES" b="1" i="1" u="sng" dirty="0" smtClean="0"/>
              <a:t>puede perjudicar a terceros</a:t>
            </a:r>
            <a:r>
              <a:rPr lang="es-ES" b="1" i="1" dirty="0" smtClean="0"/>
              <a:t>, realizada en forma </a:t>
            </a:r>
            <a:r>
              <a:rPr lang="es-ES" b="1" i="1" u="sng" dirty="0" smtClean="0"/>
              <a:t>adecuada</a:t>
            </a:r>
            <a:r>
              <a:rPr lang="es-ES" b="1" i="1" dirty="0" smtClean="0"/>
              <a:t> para que dichos terceros puedan conocer el evento” </a:t>
            </a:r>
            <a:r>
              <a:rPr lang="es-ES" dirty="0" smtClean="0"/>
              <a:t>Cornejo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99585-65E8-9552-E989-6FC8A300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tercero</a:t>
            </a:r>
            <a:endParaRPr lang="es-AR" sz="6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B54E10-18CA-1532-2BA8-87C3BFA6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924354"/>
            <a:ext cx="5683081" cy="2216989"/>
          </a:xfrm>
        </p:spPr>
        <p:txBody>
          <a:bodyPr>
            <a:normAutofit fontScale="92500"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 “</a:t>
            </a:r>
            <a:r>
              <a:rPr lang="es-MX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Poenitus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Extranei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 Registral (</a:t>
            </a:r>
            <a:r>
              <a:rPr lang="es-MX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Adrogue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 Interesado (</a:t>
            </a:r>
            <a:r>
              <a:rPr lang="es-MX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Alterini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7C2ABE-6A66-2CAA-2FDE-6283B9D0D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304" y="2769078"/>
            <a:ext cx="3614738" cy="22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21FEC-ABA2-49D6-B4DD-3DF40E76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922" y="611489"/>
            <a:ext cx="6551292" cy="1079171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Antecedentes en el derecho argentino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34E8E6-ADE4-41D7-B92C-D04E7028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" y="1906438"/>
            <a:ext cx="11844068" cy="4333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Vélez </a:t>
            </a:r>
            <a:r>
              <a:rPr lang="es-MX" dirty="0"/>
              <a:t>Sarsfield estableció el sistema 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TITULO y MODO </a:t>
            </a:r>
            <a:r>
              <a:rPr lang="es-MX" dirty="0"/>
              <a:t>para la adquisición de derechos reales.</a:t>
            </a:r>
          </a:p>
          <a:p>
            <a:pPr marL="0" indent="0">
              <a:buNone/>
            </a:pP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Modo: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/>
              <a:t>doble función </a:t>
            </a:r>
          </a:p>
          <a:p>
            <a:pPr marL="0" indent="0">
              <a:buNone/>
            </a:pPr>
            <a:r>
              <a:rPr lang="es-MX" dirty="0"/>
              <a:t>1) Relación directa e inmediata con la cosa</a:t>
            </a:r>
          </a:p>
          <a:p>
            <a:pPr marL="0" indent="0">
              <a:buNone/>
            </a:pPr>
            <a:r>
              <a:rPr lang="es-MX" dirty="0"/>
              <a:t>2) Publicidad</a:t>
            </a:r>
          </a:p>
          <a:p>
            <a:pPr marL="0" indent="0">
              <a:buNone/>
            </a:pPr>
            <a:r>
              <a:rPr lang="es-MX" dirty="0"/>
              <a:t>Como </a:t>
            </a:r>
            <a:r>
              <a:rPr lang="es-MX" b="1" u="sng" dirty="0"/>
              <a:t>excepción</a:t>
            </a:r>
            <a:r>
              <a:rPr lang="es-MX" dirty="0"/>
              <a:t> a este sistema estableció la </a:t>
            </a:r>
            <a:r>
              <a:rPr lang="es-MX" b="1" dirty="0"/>
              <a:t>PUBLICIDAD REGISTRAL para las </a:t>
            </a:r>
            <a:r>
              <a:rPr lang="es-MX" b="1" dirty="0" smtClean="0"/>
              <a:t>Hipotecas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Nota al 3203 CC: </a:t>
            </a: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desecha los</a:t>
            </a:r>
            <a:r>
              <a:rPr kumimoji="0" lang="es-MX" sz="200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registros por las condiciones del país en ese momento</a:t>
            </a:r>
            <a:endParaRPr kumimoji="0" lang="es-MX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B) REGISTROS PROVINCIALES: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CC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preveía solo los registros para las hipotecas, sin embargo las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leyes provinciales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establecieron la necesidad de inscribir para su oponibilidad a terceros, las modificaciones, transferencias y extinciones de cualquier derecho real relativo a inmuebles.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planteo la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inconstitucionalidad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098" name="Picture 2" descr="redactar antecedentes de la investigación | 0800Flor">
            <a:extLst>
              <a:ext uri="{FF2B5EF4-FFF2-40B4-BE49-F238E27FC236}">
                <a16:creationId xmlns:a16="http://schemas.microsoft.com/office/drawing/2014/main" id="{C53ED754-676A-4B71-8FA7-3A0AFDC0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6" y="5278615"/>
            <a:ext cx="2766945" cy="13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5814F-A7AA-4C2A-A6C1-61348395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" y="2019111"/>
            <a:ext cx="11173097" cy="43035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Recomendación N° 9 del III Congreso Nacional de Derecho Civil </a:t>
            </a:r>
            <a:r>
              <a:rPr lang="es-MX" dirty="0" smtClean="0"/>
              <a:t>(Córdoba, 1961) </a:t>
            </a:r>
            <a:r>
              <a:rPr lang="es-MX" dirty="0"/>
              <a:t>es la fuente inmediata del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ARTICULO 2505 CC (Ley 17.711)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b="0" i="1" dirty="0" smtClean="0">
              <a:solidFill>
                <a:srgbClr val="212529"/>
              </a:solidFill>
              <a:effectLst/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MX" b="1" i="1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“</a:t>
            </a:r>
            <a:r>
              <a:rPr lang="es-MX" b="1" i="1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La adquisición o transmisión de derechos reales sobre inmuebles, solamente </a:t>
            </a:r>
            <a:r>
              <a:rPr lang="es-MX" b="1" i="1" u="sng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se juzgará perfeccionada</a:t>
            </a:r>
            <a:r>
              <a:rPr lang="es-MX" b="1" i="1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mediante la inscripción de los respectivos títulos en los registros inmobiliarios de la jurisdicción que corresponda.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b="1" i="1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Esas adquisiciones o transmisiones </a:t>
            </a:r>
            <a:r>
              <a:rPr lang="es-MX" b="1" i="1" u="sng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no serán oponibles a terceros mientras no estén registradas</a:t>
            </a:r>
            <a:r>
              <a:rPr lang="es-MX" b="1" i="1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.”</a:t>
            </a:r>
            <a:endParaRPr lang="es-AR" b="1" i="1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Icono De Ilustración De Color Para Personas Y Grupos De Terceros Stock de  ilustración - Ilustración de grupo, alcohol: 194542953">
            <a:extLst>
              <a:ext uri="{FF2B5EF4-FFF2-40B4-BE49-F238E27FC236}">
                <a16:creationId xmlns:a16="http://schemas.microsoft.com/office/drawing/2014/main" id="{099FC31F-A6F5-4E4C-AD20-F1122330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98" y="322216"/>
            <a:ext cx="4441370" cy="15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048103" cy="129302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FELIPE VILLARO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(doctrina minoritaria)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6760" y="2865120"/>
            <a:ext cx="10820400" cy="37193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La inscripción en materia inmobiliaria es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Los </a:t>
            </a:r>
            <a:r>
              <a:rPr lang="es-ES" u="sng" dirty="0" smtClean="0"/>
              <a:t>derechos reales son ABSOLUTOS</a:t>
            </a:r>
            <a:r>
              <a:rPr lang="es-ES" dirty="0" smtClean="0"/>
              <a:t> por lo tanto oponibles erga omnes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u="sng" dirty="0" smtClean="0"/>
              <a:t>Para que ello se produzca </a:t>
            </a:r>
            <a:r>
              <a:rPr lang="es-ES" dirty="0" smtClean="0"/>
              <a:t>es </a:t>
            </a:r>
            <a:r>
              <a:rPr lang="es-ES" u="sng" dirty="0" smtClean="0"/>
              <a:t>necesario la inscripción</a:t>
            </a:r>
            <a:r>
              <a:rPr lang="es-ES" dirty="0" smtClean="0"/>
              <a:t>, sino no seria un derecho real sino un figura híbrida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51" y="764373"/>
            <a:ext cx="2438400" cy="1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D6216-D8CD-4B7C-90EF-D1A59E66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710" y="707366"/>
            <a:ext cx="4655380" cy="932522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LEY 17.801</a:t>
            </a:r>
            <a:endParaRPr lang="es-A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83C05-FB01-479D-8298-8105E8B03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3" y="1929468"/>
            <a:ext cx="11455879" cy="4454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El sistema se </a:t>
            </a:r>
            <a:r>
              <a:rPr lang="es-MX" u="sng" dirty="0"/>
              <a:t>subsana</a:t>
            </a:r>
            <a:r>
              <a:rPr lang="es-MX" dirty="0"/>
              <a:t> con 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ARTICULO 2 de la Ley 17.801 </a:t>
            </a:r>
            <a:r>
              <a:rPr lang="es-MX" dirty="0"/>
              <a:t>que establece claramente que la inscripción es a los fines de la oponibilidad a terceros:</a:t>
            </a:r>
          </a:p>
          <a:p>
            <a:pPr marL="0" indent="0">
              <a:buNone/>
            </a:pPr>
            <a:r>
              <a:rPr lang="es-MX" b="1" i="1" dirty="0">
                <a:solidFill>
                  <a:srgbClr val="000000"/>
                </a:solidFill>
                <a:effectLst/>
                <a:latin typeface="Gill Sans"/>
              </a:rPr>
              <a:t>“Artículo 2º - </a:t>
            </a:r>
            <a:r>
              <a:rPr lang="es-MX" b="0" i="1" dirty="0">
                <a:solidFill>
                  <a:srgbClr val="000000"/>
                </a:solidFill>
                <a:effectLst/>
                <a:latin typeface="Gill Sans"/>
              </a:rPr>
              <a:t>De acuerdo con lo dispuesto por los artículos 1890, 1892, 1893 y concordantes del CODIGO CIVIL Y COMERCIAL DE LA NACION, </a:t>
            </a:r>
            <a:r>
              <a:rPr lang="es-MX" b="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rPr>
              <a:t>para su publicidad, oponibilidad a terceros</a:t>
            </a:r>
            <a:r>
              <a:rPr lang="es-MX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rPr>
              <a:t> </a:t>
            </a:r>
            <a:r>
              <a:rPr lang="es-MX" b="0" i="1" dirty="0">
                <a:solidFill>
                  <a:srgbClr val="000000"/>
                </a:solidFill>
                <a:effectLst/>
                <a:latin typeface="Gill Sans"/>
              </a:rPr>
              <a:t>y demás previsiones de esta ley, en los mencionados registros </a:t>
            </a:r>
            <a:r>
              <a:rPr lang="es-MX" b="1" i="1" dirty="0">
                <a:solidFill>
                  <a:srgbClr val="000000"/>
                </a:solidFill>
                <a:effectLst/>
                <a:latin typeface="Gill Sans"/>
              </a:rPr>
              <a:t>se inscribirán o anotarán</a:t>
            </a:r>
            <a:r>
              <a:rPr lang="es-MX" b="0" i="1" dirty="0">
                <a:solidFill>
                  <a:srgbClr val="000000"/>
                </a:solidFill>
                <a:effectLst/>
                <a:latin typeface="Gill Sans"/>
              </a:rPr>
              <a:t>, según corresponda, los siguientes documentos: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r>
              <a:rPr lang="es-MX" b="1" i="1" dirty="0">
                <a:solidFill>
                  <a:srgbClr val="000000"/>
                </a:solidFill>
                <a:effectLst/>
                <a:latin typeface="Gill Sans"/>
              </a:rPr>
              <a:t>a) </a:t>
            </a:r>
            <a:r>
              <a:rPr lang="es-MX" b="0" i="1" dirty="0">
                <a:solidFill>
                  <a:srgbClr val="000000"/>
                </a:solidFill>
                <a:effectLst/>
                <a:latin typeface="Gill Sans"/>
              </a:rPr>
              <a:t>Los que constituyan, transmitan, declaren, modifiquen o extingan derechos reales sobre inmuebles;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r>
              <a:rPr lang="es-MX" b="1" i="1" dirty="0">
                <a:solidFill>
                  <a:srgbClr val="000000"/>
                </a:solidFill>
                <a:effectLst/>
                <a:latin typeface="Gill Sans"/>
              </a:rPr>
              <a:t>b) </a:t>
            </a:r>
            <a:r>
              <a:rPr lang="es-MX" b="0" i="1" dirty="0">
                <a:solidFill>
                  <a:srgbClr val="000000"/>
                </a:solidFill>
                <a:effectLst/>
                <a:latin typeface="Gill Sans"/>
              </a:rPr>
              <a:t>Los que dispongan embargos, inhibiciones y demás providencias cautelares;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r>
              <a:rPr lang="es-MX" b="1" i="1" dirty="0">
                <a:solidFill>
                  <a:srgbClr val="000000"/>
                </a:solidFill>
                <a:effectLst/>
                <a:latin typeface="Gill Sans"/>
              </a:rPr>
              <a:t>c) </a:t>
            </a:r>
            <a:r>
              <a:rPr lang="es-MX" b="0" i="1" dirty="0">
                <a:solidFill>
                  <a:srgbClr val="000000"/>
                </a:solidFill>
                <a:effectLst/>
                <a:latin typeface="Gill Sans"/>
              </a:rPr>
              <a:t>Los establecidos por otras leyes nacionales o provinciales.”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34311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0274" y="1164968"/>
            <a:ext cx="5791200" cy="1293028"/>
          </a:xfrm>
        </p:spPr>
        <p:txBody>
          <a:bodyPr>
            <a:normAutofit fontScale="90000"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 Qué hablamos cuando hablamos de Derechos reales?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606" y="1724297"/>
            <a:ext cx="10206445" cy="48942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ES" sz="1800" dirty="0" smtClean="0"/>
              <a:t>Disciplina rodeada de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</a:t>
            </a:r>
          </a:p>
          <a:p>
            <a:pPr>
              <a:lnSpc>
                <a:spcPct val="200000"/>
              </a:lnSpc>
            </a:pPr>
            <a:r>
              <a:rPr lang="es-ES" sz="1800" dirty="0" smtClean="0"/>
              <a:t>Desplazada de la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sensibilidad </a:t>
            </a:r>
            <a:r>
              <a:rPr lang="es-ES" sz="1800" dirty="0" smtClean="0"/>
              <a:t>de los derechos personales</a:t>
            </a:r>
          </a:p>
          <a:p>
            <a:pPr>
              <a:lnSpc>
                <a:spcPct val="200000"/>
              </a:lnSpc>
            </a:pPr>
            <a:r>
              <a:rPr lang="es-ES" sz="1800" dirty="0" smtClean="0"/>
              <a:t>Exponente de cierta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“frialdad</a:t>
            </a:r>
            <a:r>
              <a:rPr lang="es-ES" sz="1800" dirty="0" smtClean="0"/>
              <a:t>”, ya que reina en el mundo de las “cosas”</a:t>
            </a:r>
          </a:p>
          <a:p>
            <a:pPr>
              <a:lnSpc>
                <a:spcPct val="200000"/>
              </a:lnSpc>
            </a:pPr>
            <a:r>
              <a:rPr lang="es-ES" sz="1800" dirty="0" smtClean="0"/>
              <a:t>Existe una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ausencia del “otro” </a:t>
            </a:r>
            <a:r>
              <a:rPr lang="es-ES" sz="1800" dirty="0" smtClean="0"/>
              <a:t>con quien relacionarse </a:t>
            </a:r>
          </a:p>
          <a:p>
            <a:pPr>
              <a:lnSpc>
                <a:spcPct val="200000"/>
              </a:lnSpc>
            </a:pPr>
            <a:r>
              <a:rPr lang="es-ES" sz="1800" dirty="0" smtClean="0"/>
              <a:t>Tiene cierto grado de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abstracción</a:t>
            </a:r>
          </a:p>
          <a:p>
            <a:pPr>
              <a:lnSpc>
                <a:spcPct val="200000"/>
              </a:lnSpc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Desconoce las normas del derecho privado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1800" dirty="0" smtClean="0"/>
              <a:t> No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autonomía de la voluntad            normas imperativas            orden público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340927" y="5468982"/>
            <a:ext cx="1496787" cy="5878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izquierda, derecha y arriba 5"/>
          <p:cNvSpPr/>
          <p:nvPr/>
        </p:nvSpPr>
        <p:spPr>
          <a:xfrm>
            <a:off x="4298767" y="5782490"/>
            <a:ext cx="609599" cy="54864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83" y="3716383"/>
            <a:ext cx="3753394" cy="20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A9964-DD12-B7A7-F956-30D5DA9A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53" y="111924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1893 CCC (ex 2505</a:t>
            </a: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es-MX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Inoponibilidad</a:t>
            </a:r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b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</a:b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C2D74-A2D8-922E-C00D-AB062C34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6" y="2412274"/>
            <a:ext cx="11660777" cy="4293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0" i="0" dirty="0" smtClean="0">
                <a:effectLst/>
                <a:latin typeface="Roboto"/>
              </a:rPr>
              <a:t>La </a:t>
            </a:r>
            <a:r>
              <a:rPr lang="es-MX" b="0" i="0" dirty="0">
                <a:effectLst/>
                <a:latin typeface="Roboto"/>
              </a:rPr>
              <a:t>adquisición o transmisión de derechos reales constituidos de conformidad a las disposiciones de este Código </a:t>
            </a:r>
            <a:r>
              <a:rPr lang="es-MX" b="1" i="0" u="sng" dirty="0">
                <a:effectLst/>
                <a:latin typeface="Roboto"/>
              </a:rPr>
              <a:t>no son oponibles a terceros interesados y de buena fe</a:t>
            </a:r>
            <a:r>
              <a:rPr lang="es-MX" b="0" i="0" dirty="0">
                <a:effectLst/>
                <a:latin typeface="Roboto"/>
              </a:rPr>
              <a:t> mientras </a:t>
            </a:r>
            <a:r>
              <a:rPr lang="es-MX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no tengan publicidad suficiente.</a:t>
            </a: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0" i="0" dirty="0">
                <a:effectLst/>
                <a:latin typeface="Roboto"/>
              </a:rPr>
              <a:t>Se considera </a:t>
            </a:r>
            <a:r>
              <a:rPr lang="es-MX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publicidad suficiente </a:t>
            </a:r>
            <a:r>
              <a:rPr lang="es-MX" b="0" i="0" dirty="0">
                <a:effectLst/>
                <a:latin typeface="Roboto"/>
              </a:rPr>
              <a:t>la </a:t>
            </a:r>
            <a:r>
              <a:rPr lang="es-MX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inscripción registral o la posesión</a:t>
            </a:r>
            <a:r>
              <a:rPr lang="es-MX" b="0" i="0" dirty="0">
                <a:effectLst/>
                <a:latin typeface="Roboto"/>
              </a:rPr>
              <a:t>, según el caso.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b="0" i="0" dirty="0">
                <a:effectLst/>
                <a:latin typeface="Roboto"/>
              </a:rPr>
              <a:t>Si el </a:t>
            </a:r>
            <a:r>
              <a:rPr lang="es-MX" i="0" u="sng" dirty="0">
                <a:effectLst/>
                <a:latin typeface="Roboto"/>
              </a:rPr>
              <a:t>modo consiste en una inscripción </a:t>
            </a:r>
            <a:r>
              <a:rPr lang="es-MX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constitutiva</a:t>
            </a:r>
            <a:r>
              <a:rPr lang="es-MX" b="0" i="0" dirty="0">
                <a:effectLst/>
                <a:latin typeface="Roboto"/>
              </a:rPr>
              <a:t>, la registración es presupuesto necesario y suficiente para la oponibilidad del derecho real.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b="0" i="0" u="sng" dirty="0">
                <a:effectLst/>
                <a:latin typeface="Roboto"/>
              </a:rPr>
              <a:t>No pueden prevalerse de la falta de publicidad</a:t>
            </a:r>
            <a:r>
              <a:rPr lang="es-MX" b="0" i="0" dirty="0">
                <a:effectLst/>
                <a:latin typeface="Roboto"/>
              </a:rPr>
              <a:t> quienes participaron en los actos, ni aquellos que conocían o debían conocer la existencia del título del derecho real</a:t>
            </a:r>
            <a:r>
              <a:rPr lang="es-MX" b="0" i="0" dirty="0" smtClean="0">
                <a:effectLst/>
                <a:latin typeface="Roboto"/>
              </a:rPr>
              <a:t>.</a:t>
            </a:r>
            <a:r>
              <a:rPr lang="es-MX" b="0" i="0" dirty="0" smtClean="0">
                <a:solidFill>
                  <a:srgbClr val="FF0000"/>
                </a:solidFill>
                <a:effectLst/>
                <a:latin typeface="Roboto"/>
              </a:rPr>
              <a:t> (</a:t>
            </a:r>
            <a:r>
              <a:rPr lang="es-MX" b="0" i="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≠ con art. 20 ley 17801 partes, </a:t>
            </a:r>
            <a:r>
              <a:rPr lang="es-MX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sus herederos </a:t>
            </a:r>
            <a:r>
              <a:rPr lang="es-MX" b="0" i="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y los que intervinieron)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377" y="675109"/>
            <a:ext cx="8493034" cy="129302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≠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anotación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681" y="1968137"/>
            <a:ext cx="11512730" cy="471133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INCRIPCION </a:t>
            </a:r>
            <a:r>
              <a:rPr lang="es-ES" dirty="0" smtClean="0"/>
              <a:t>es </a:t>
            </a:r>
            <a:r>
              <a:rPr lang="es-ES" dirty="0" smtClean="0">
                <a:solidFill>
                  <a:srgbClr val="FF0000"/>
                </a:solidFill>
              </a:rPr>
              <a:t>toda toma de razón</a:t>
            </a:r>
          </a:p>
          <a:p>
            <a:pPr marL="0" indent="0">
              <a:buNone/>
            </a:pPr>
            <a:r>
              <a:rPr lang="es-ES" dirty="0" smtClean="0"/>
              <a:t>DEFINITIVA</a:t>
            </a:r>
          </a:p>
          <a:p>
            <a:pPr marL="0" indent="0">
              <a:buNone/>
            </a:pPr>
            <a:r>
              <a:rPr lang="es-ES" dirty="0" smtClean="0"/>
              <a:t>PROVISIONAL (Art 9 inc. b)</a:t>
            </a:r>
          </a:p>
          <a:p>
            <a:pPr marL="0" indent="0">
              <a:buNone/>
            </a:pPr>
            <a:r>
              <a:rPr lang="es-ES" dirty="0" smtClean="0"/>
              <a:t>PREVENTIVA (certificados y ordenes judiciales)</a:t>
            </a:r>
          </a:p>
          <a:p>
            <a:pPr marL="0" indent="0">
              <a:buNone/>
            </a:pPr>
            <a:r>
              <a:rPr lang="es-ES" dirty="0" smtClean="0"/>
              <a:t>CONDICIONAL (la que se hace cuando hay un certificado solicitado)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ANOTACION</a:t>
            </a:r>
            <a:r>
              <a:rPr lang="es-ES" dirty="0" smtClean="0"/>
              <a:t> es aquella toma de razón </a:t>
            </a:r>
            <a:r>
              <a:rPr lang="es-ES" b="1" dirty="0" smtClean="0">
                <a:solidFill>
                  <a:srgbClr val="FF0000"/>
                </a:solidFill>
              </a:rPr>
              <a:t>de carácter temporal</a:t>
            </a:r>
          </a:p>
          <a:p>
            <a:endParaRPr lang="es-ES" u="sng" dirty="0"/>
          </a:p>
          <a:p>
            <a:pPr marL="0" indent="0">
              <a:buNone/>
            </a:pP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Sociedades en Formación </a:t>
            </a:r>
            <a:r>
              <a:rPr lang="es-ES" dirty="0" smtClean="0"/>
              <a:t>(Art 38 LGS) Inscripción Preventiva del aporte antes de la inscripción de la sociedad en el RPC. </a:t>
            </a:r>
            <a:r>
              <a:rPr lang="es-ES" b="1" dirty="0" smtClean="0"/>
              <a:t>Es inscripción provisional, no preventiva </a:t>
            </a:r>
            <a:r>
              <a:rPr lang="es-ES" dirty="0" smtClean="0"/>
              <a:t>como dice el artículo. La inscripción definitiva se hace con la presentación del instrumento de constitución inscripto en RPC</a:t>
            </a:r>
          </a:p>
          <a:p>
            <a:pPr marL="0" indent="0">
              <a:buNone/>
            </a:pP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</a:t>
            </a:r>
            <a:r>
              <a:rPr lang="es-ES" dirty="0" smtClean="0"/>
              <a:t>: No existe transferencia de dominio, </a:t>
            </a:r>
            <a:r>
              <a:rPr lang="es-ES" dirty="0" smtClean="0">
                <a:solidFill>
                  <a:srgbClr val="FF0000"/>
                </a:solidFill>
              </a:rPr>
              <a:t>solo se altera el tipo social</a:t>
            </a:r>
            <a:r>
              <a:rPr lang="es-ES" dirty="0" smtClean="0"/>
              <a:t>. Debe ser ordenada por oficio donde se solicite la rectificación del asiento</a:t>
            </a:r>
          </a:p>
          <a:p>
            <a:pPr marL="0" indent="0">
              <a:buNone/>
            </a:pP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Fusión y Escisión </a:t>
            </a:r>
            <a:r>
              <a:rPr lang="es-ES" dirty="0" smtClean="0"/>
              <a:t>(art 82 LGS): sí existe transferencia de dominio, se produce al inscribirse el acuerdo definitivo en el RPC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A32C8-F00E-4238-BD4C-2EDF1C44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737" y="746956"/>
            <a:ext cx="8610600" cy="1293028"/>
          </a:xfrm>
        </p:spPr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Principios del derecho registral inmobiliario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10AF3-079E-4669-BEA6-BFEDE68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12" y="2325189"/>
            <a:ext cx="8595360" cy="4423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Rogación 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Matriculación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Tracto Sucesivo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Prioridad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Publicidad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Legalidad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PPT - LEY 17.801 PRINCIPIOS REGISTRALES PowerPoint Presentation, free  download - ID:4569629">
            <a:extLst>
              <a:ext uri="{FF2B5EF4-FFF2-40B4-BE49-F238E27FC236}">
                <a16:creationId xmlns:a16="http://schemas.microsoft.com/office/drawing/2014/main" id="{46FE05C1-52EF-48A0-A3AC-19B08E9E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0" y="2786744"/>
            <a:ext cx="4058195" cy="30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CEE0B-1A57-4E0F-A3DB-4170653B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937" y="679269"/>
            <a:ext cx="8203802" cy="1117621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ROGACION</a:t>
            </a:r>
            <a:endParaRPr lang="es-A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FE8F99-B4F3-4B46-A159-2E1EA3F6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51" y="2560320"/>
            <a:ext cx="9905999" cy="3831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También llamado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Instancia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/>
              <a:t>   (Art</a:t>
            </a:r>
            <a:r>
              <a:rPr lang="es-MX" dirty="0"/>
              <a:t>. 6 </a:t>
            </a:r>
            <a:r>
              <a:rPr lang="es-MX" dirty="0" smtClean="0"/>
              <a:t>Ley 17.801)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dirty="0"/>
              <a:t>Toda modificación de una determinada situación registral debe ser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pedida por una persona legitimada para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MX" dirty="0"/>
              <a:t>El registro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procede de oficio</a:t>
            </a:r>
            <a:r>
              <a:rPr lang="es-MX" dirty="0"/>
              <a:t>, sino a pedido de parte </a:t>
            </a:r>
            <a:r>
              <a:rPr lang="es-MX" dirty="0" smtClean="0"/>
              <a:t>legitimada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Hay que ver también </a:t>
            </a:r>
            <a:r>
              <a:rPr lang="es-MX" b="1" dirty="0" smtClean="0"/>
              <a:t>Ley local </a:t>
            </a:r>
            <a:r>
              <a:rPr lang="es-MX" dirty="0" smtClean="0"/>
              <a:t>(Art 6 </a:t>
            </a:r>
            <a:r>
              <a:rPr lang="es-MX" dirty="0" err="1" smtClean="0"/>
              <a:t>ùlt</a:t>
            </a:r>
            <a:r>
              <a:rPr lang="es-MX" dirty="0" smtClean="0"/>
              <a:t>. </a:t>
            </a:r>
            <a:r>
              <a:rPr lang="es-MX" dirty="0" err="1" smtClean="0"/>
              <a:t>Pte</a:t>
            </a:r>
            <a:r>
              <a:rPr lang="es-MX" dirty="0" smtClean="0"/>
              <a:t>)</a:t>
            </a:r>
            <a:endParaRPr lang="es-AR" dirty="0"/>
          </a:p>
        </p:txBody>
      </p:sp>
      <p:pic>
        <p:nvPicPr>
          <p:cNvPr id="8194" name="Picture 2" descr="Manos de rogación de la mujer joven a través del fondo rasgado del papel  azul. | Foto Premium">
            <a:extLst>
              <a:ext uri="{FF2B5EF4-FFF2-40B4-BE49-F238E27FC236}">
                <a16:creationId xmlns:a16="http://schemas.microsoft.com/office/drawing/2014/main" id="{E7E7A621-1230-4DF7-8025-17A6D38E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1956304"/>
            <a:ext cx="3770812" cy="17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C4CC0-69FA-4C02-9827-FE626047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697" y="294110"/>
            <a:ext cx="8610600" cy="1293028"/>
          </a:xfrm>
        </p:spPr>
        <p:txBody>
          <a:bodyPr/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rogación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53660-0495-4E17-9500-D365C038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1" y="1288870"/>
            <a:ext cx="11582400" cy="5181599"/>
          </a:xfrm>
        </p:spPr>
        <p:txBody>
          <a:bodyPr>
            <a:noAutofit/>
          </a:bodyPr>
          <a:lstStyle/>
          <a:p>
            <a:pPr marL="0" indent="0">
              <a:lnSpc>
                <a:spcPts val="2880"/>
              </a:lnSpc>
              <a:buNone/>
            </a:pPr>
            <a:r>
              <a:rPr lang="es-MX" sz="2000" b="1" dirty="0"/>
              <a:t>Art. 6.- </a:t>
            </a:r>
            <a:r>
              <a:rPr lang="es-MX" sz="2000" dirty="0"/>
              <a:t>La situación registral </a:t>
            </a:r>
            <a:r>
              <a:rPr lang="es-MX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sólo variará a petición de</a:t>
            </a:r>
            <a:r>
              <a:rPr lang="es-MX" sz="2000" dirty="0"/>
              <a:t>: </a:t>
            </a:r>
          </a:p>
          <a:p>
            <a:pPr marL="457200" indent="-457200">
              <a:lnSpc>
                <a:spcPts val="2880"/>
              </a:lnSpc>
              <a:buAutoNum type="alphaLcParenR"/>
            </a:pPr>
            <a:r>
              <a:rPr lang="es-MX" sz="2000" dirty="0"/>
              <a:t>El </a:t>
            </a:r>
            <a:r>
              <a:rPr lang="es-MX" sz="2000" b="1" dirty="0"/>
              <a:t>autorizante </a:t>
            </a:r>
            <a:r>
              <a:rPr lang="es-MX" sz="2000" dirty="0"/>
              <a:t>del documento que se pretende inscribir o anotar, o </a:t>
            </a:r>
            <a:r>
              <a:rPr lang="es-MX" sz="2000" b="1" dirty="0"/>
              <a:t>su reemplazante </a:t>
            </a:r>
            <a:r>
              <a:rPr lang="es-MX" sz="2000" dirty="0"/>
              <a:t>legal; </a:t>
            </a:r>
          </a:p>
          <a:p>
            <a:pPr marL="457200" indent="-457200">
              <a:lnSpc>
                <a:spcPts val="2880"/>
              </a:lnSpc>
              <a:buAutoNum type="alphaLcParenR"/>
            </a:pPr>
            <a:r>
              <a:rPr lang="es-MX" sz="2000" dirty="0"/>
              <a:t>Quien tuviere </a:t>
            </a:r>
            <a:r>
              <a:rPr lang="es-MX" sz="2000" b="1" dirty="0"/>
              <a:t>interés</a:t>
            </a:r>
            <a:r>
              <a:rPr lang="es-MX" sz="2000" dirty="0"/>
              <a:t> en asegurar el derecho que se ha de registrar.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s-MX" sz="2000" dirty="0"/>
              <a:t>Cuando por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local </a:t>
            </a:r>
            <a:r>
              <a:rPr lang="es-MX" sz="2000" dirty="0"/>
              <a:t>estas tareas estuvieren asignadas a funcionarios con atribuciones exclusivas, la petición deberá ser formulada con su intervención</a:t>
            </a:r>
            <a:r>
              <a:rPr lang="es-MX" sz="2000" dirty="0" smtClean="0"/>
              <a:t>.</a:t>
            </a:r>
          </a:p>
          <a:p>
            <a:pPr marL="0" indent="0">
              <a:lnSpc>
                <a:spcPts val="2880"/>
              </a:lnSpc>
              <a:buNone/>
            </a:pPr>
            <a:endParaRPr lang="es-MX" sz="2000" dirty="0" smtClean="0"/>
          </a:p>
          <a:p>
            <a:pPr marL="0" indent="0">
              <a:lnSpc>
                <a:spcPts val="2880"/>
              </a:lnSpc>
              <a:buNone/>
            </a:pPr>
            <a:r>
              <a:rPr lang="es-MX" sz="2000" dirty="0" smtClean="0"/>
              <a:t>¿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Actos de extraña jurisdicción </a:t>
            </a:r>
            <a:r>
              <a:rPr lang="es-MX" sz="2000" dirty="0" smtClean="0"/>
              <a:t>se puede limitar a que sean inscriptos solo por notarios de la provincia sede del registro? ¿Es constitucional?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discute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¿desistimiento de la petición de rogación? ¿hasta que momento?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s-AR" sz="2000" dirty="0" smtClean="0"/>
              <a:t>VII Reunión Nacional de Directores de RPI                es factible si se solicita antes de la registración definitiva. Se discute si se puede luego de la registración provisional</a:t>
            </a:r>
            <a:endParaRPr lang="es-AR" sz="2000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5900058" y="6087292"/>
            <a:ext cx="757646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0A7F2-BC15-4687-BD4F-CE0D21BF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59" y="994174"/>
            <a:ext cx="10774393" cy="889390"/>
          </a:xfrm>
        </p:spPr>
        <p:txBody>
          <a:bodyPr>
            <a:normAutofit/>
          </a:bodyPr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matriculación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FAD7EA-23C2-471E-B60A-09201889C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2133600"/>
            <a:ext cx="10972799" cy="44239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MATRICULACION: </a:t>
            </a:r>
            <a:r>
              <a:rPr lang="es-MX" dirty="0" smtClean="0"/>
              <a:t>procedimiento </a:t>
            </a:r>
            <a:r>
              <a:rPr lang="es-MX" dirty="0"/>
              <a:t>que tiene por objeto el ingreso en forma </a:t>
            </a:r>
            <a:r>
              <a:rPr lang="es-MX" u="sng" dirty="0" smtClean="0"/>
              <a:t>originaria</a:t>
            </a:r>
            <a:r>
              <a:rPr lang="es-MX" dirty="0" smtClean="0"/>
              <a:t>, </a:t>
            </a:r>
            <a:r>
              <a:rPr lang="es-MX" dirty="0"/>
              <a:t>o por </a:t>
            </a:r>
            <a:r>
              <a:rPr lang="es-MX" u="sng" dirty="0" smtClean="0"/>
              <a:t>vuelco al </a:t>
            </a:r>
            <a:r>
              <a:rPr lang="es-MX" u="sng" dirty="0"/>
              <a:t>nuevo </a:t>
            </a:r>
            <a:r>
              <a:rPr lang="es-MX" u="sng" dirty="0" smtClean="0"/>
              <a:t>sistema</a:t>
            </a:r>
            <a:r>
              <a:rPr lang="es-MX" dirty="0" smtClean="0"/>
              <a:t>, </a:t>
            </a:r>
            <a:r>
              <a:rPr lang="es-MX" dirty="0"/>
              <a:t>de un inmueble al registro, abriendo folio donde se le determina y se le da una característica de ordenamiento que, mientras no se presente otro documento </a:t>
            </a:r>
            <a:r>
              <a:rPr lang="es-MX" dirty="0" smtClean="0"/>
              <a:t>público </a:t>
            </a:r>
            <a:r>
              <a:rPr lang="es-MX" dirty="0"/>
              <a:t>posterior que modifique dicha determinación, permanece inalterable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17.801 (art. 10 a 13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Exceptuados </a:t>
            </a:r>
            <a:r>
              <a:rPr lang="es-MX" dirty="0" smtClean="0"/>
              <a:t>los inmuebles de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 público 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del Estado</a:t>
            </a:r>
            <a:endParaRPr lang="es-A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FORMULARIO DE MATRICULACION | CIASFE4 COLEGIO DE INGENIEROS AGRONOMOS DE LA  4TA CIRC. | brown 425, venado tuerto, santa fe, argentina">
            <a:extLst>
              <a:ext uri="{FF2B5EF4-FFF2-40B4-BE49-F238E27FC236}">
                <a16:creationId xmlns:a16="http://schemas.microsoft.com/office/drawing/2014/main" id="{C42B18B9-C061-421B-ABCB-951280F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5" y="4435486"/>
            <a:ext cx="3474720" cy="20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A93EA-580B-4181-B952-22A66EAE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292" y="752512"/>
            <a:ext cx="9056914" cy="1450757"/>
          </a:xfrm>
        </p:spPr>
        <p:txBody>
          <a:bodyPr/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matriculación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A99D0-7649-42C6-8F9C-9D51E18D2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" y="2081349"/>
            <a:ext cx="11443063" cy="4589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Abarca tanto el hecho del </a:t>
            </a:r>
            <a:r>
              <a:rPr lang="es-MX" b="1" dirty="0"/>
              <a:t>ingreso originario </a:t>
            </a:r>
            <a:r>
              <a:rPr lang="es-MX" dirty="0"/>
              <a:t>al RPI, como el paso o vuelco de un inmueble del sistema cronológico </a:t>
            </a:r>
            <a:r>
              <a:rPr lang="es-MX" b="1" dirty="0"/>
              <a:t>personal al de folio </a:t>
            </a:r>
            <a:r>
              <a:rPr lang="es-MX" b="1" dirty="0" smtClean="0"/>
              <a:t>real, (y ahora del real papel al real digital)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 RPI con Catastro</a:t>
            </a:r>
          </a:p>
          <a:p>
            <a:pPr marL="0" indent="0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RPI: </a:t>
            </a:r>
            <a:r>
              <a:rPr lang="es-MX" dirty="0"/>
              <a:t>situación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jurídica</a:t>
            </a:r>
            <a:r>
              <a:rPr lang="es-MX" dirty="0"/>
              <a:t> del inmueble</a:t>
            </a:r>
          </a:p>
          <a:p>
            <a:pPr marL="0" indent="0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Catastro: </a:t>
            </a:r>
            <a:r>
              <a:rPr lang="es-MX" dirty="0"/>
              <a:t>aspecto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</a:t>
            </a:r>
            <a:r>
              <a:rPr lang="es-MX" dirty="0"/>
              <a:t> del inmueble</a:t>
            </a:r>
          </a:p>
          <a:p>
            <a:pPr marL="0" indent="0">
              <a:buNone/>
            </a:pPr>
            <a:r>
              <a:rPr lang="es-MX" sz="3200" dirty="0"/>
              <a:t>Ambos aspectos deben estar 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reflejados</a:t>
            </a:r>
          </a:p>
          <a:p>
            <a:pPr marL="0" indent="0">
              <a:buNone/>
            </a:pPr>
            <a:endParaRPr lang="es-A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¿“</a:t>
            </a:r>
            <a:r>
              <a:rPr lang="es-A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Circunstancias particulares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de las que habla el art. 14 </a:t>
            </a:r>
            <a:r>
              <a:rPr lang="es-A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párrafo?</a:t>
            </a:r>
          </a:p>
          <a:p>
            <a:pPr marL="0" indent="0">
              <a:buNone/>
            </a:pPr>
            <a:r>
              <a:rPr lang="es-AR" dirty="0" smtClean="0"/>
              <a:t>Cláusulas de ajuste de hipoteca (créditos UVA), dominios imperfectos (revocable, fiduciario, desmembrado), etc.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60" y="3259863"/>
            <a:ext cx="2612572" cy="19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B8CAE-002A-4B4E-8E25-730A4249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947" y="485699"/>
            <a:ext cx="5087983" cy="1293028"/>
          </a:xfrm>
        </p:spPr>
        <p:txBody>
          <a:bodyPr/>
          <a:lstStyle/>
          <a:p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matriculación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71C80-63FE-4AF0-A49A-28AFCDFE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31" y="2072640"/>
            <a:ext cx="11585275" cy="45981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MX" dirty="0"/>
              <a:t>Se efectúa destinando a cada inmueble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folio especial </a:t>
            </a:r>
            <a:r>
              <a:rPr lang="es-MX" dirty="0"/>
              <a:t>con una característica del ordenamiento que servirá para designarlo (Matrícula para </a:t>
            </a: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RPI</a:t>
            </a:r>
            <a:r>
              <a:rPr lang="es-MX" dirty="0"/>
              <a:t>, Partida y Nomenclatura para </a:t>
            </a: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Catastro</a:t>
            </a:r>
            <a:r>
              <a:rPr lang="es-MX" dirty="0"/>
              <a:t>)</a:t>
            </a:r>
          </a:p>
          <a:p>
            <a:pPr>
              <a:lnSpc>
                <a:spcPct val="150000"/>
              </a:lnSpc>
            </a:pPr>
            <a:r>
              <a:rPr lang="es-MX" dirty="0"/>
              <a:t>El folio subsiste mientras no se modifique la configuración física del inmueble (sea por </a:t>
            </a:r>
            <a:r>
              <a:rPr lang="es-MX" b="1" dirty="0" smtClean="0"/>
              <a:t>subdivisión, unificación o </a:t>
            </a:r>
            <a:r>
              <a:rPr lang="es-MX" b="1" dirty="0"/>
              <a:t>anexión</a:t>
            </a:r>
            <a:r>
              <a:rPr lang="es-MX" dirty="0" smtClean="0"/>
              <a:t>)</a:t>
            </a:r>
            <a:endParaRPr lang="es-MX" dirty="0"/>
          </a:p>
          <a:p>
            <a:pPr marL="0" indent="0">
              <a:lnSpc>
                <a:spcPct val="150000"/>
              </a:lnSpc>
              <a:buNone/>
            </a:pPr>
            <a:endParaRPr lang="es-MX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/>
              <a:t>Supuestos 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“DOBLE MATRICULACION” un mismo inmueble con distintos titulares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b="1" dirty="0" smtClean="0">
                <a:solidFill>
                  <a:srgbClr val="FF0000"/>
                </a:solidFill>
              </a:rPr>
              <a:t>¿Cómo debe actuar el RPI? </a:t>
            </a:r>
            <a:r>
              <a:rPr lang="es-MX" dirty="0" smtClean="0"/>
              <a:t>Asentarlo en ambos folios y poner en conocimiento a 3º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b="1" dirty="0" smtClean="0">
                <a:solidFill>
                  <a:srgbClr val="FF0000"/>
                </a:solidFill>
              </a:rPr>
              <a:t>¿Cómo se resuelven? </a:t>
            </a:r>
            <a:r>
              <a:rPr lang="es-MX" dirty="0" smtClean="0"/>
              <a:t>En sede judicial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61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azon.com: 1/2&quot; Cadena de acero inoxidable (se vende por pie) : Industrial  y Científico">
            <a:extLst>
              <a:ext uri="{FF2B5EF4-FFF2-40B4-BE49-F238E27FC236}">
                <a16:creationId xmlns:a16="http://schemas.microsoft.com/office/drawing/2014/main" id="{57F04504-0394-4F65-90E7-DFC3810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6293">
            <a:off x="7277033" y="4130618"/>
            <a:ext cx="2834992" cy="28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1F8D9A-1D83-456A-8BD0-3A9FC04C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169" y="1051699"/>
            <a:ext cx="10541479" cy="923500"/>
          </a:xfrm>
        </p:spPr>
        <p:txBody>
          <a:bodyPr>
            <a:normAutofit/>
          </a:bodyPr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tracto sucesivo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91860-47E1-4F03-8E2B-05398E9D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2481943"/>
            <a:ext cx="11364685" cy="40494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Es un </a:t>
            </a:r>
            <a:r>
              <a:rPr lang="es-MX" u="sng" dirty="0"/>
              <a:t>mecanismo técnico </a:t>
            </a:r>
            <a:r>
              <a:rPr lang="es-MX" dirty="0"/>
              <a:t>que tiene por objeto mantener el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enlace o conexión de las adquisiciones</a:t>
            </a:r>
            <a:r>
              <a:rPr lang="es-MX" b="1" dirty="0"/>
              <a:t> </a:t>
            </a:r>
            <a:r>
              <a:rPr lang="es-MX" dirty="0"/>
              <a:t>por el orden regular de los titulares registrales sucesivos, a base de formar todos los actos adquisitivos inscriptos,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continuidad perfecta en orden al tiempo </a:t>
            </a:r>
            <a:r>
              <a:rPr lang="es-MX" dirty="0"/>
              <a:t>sin salto alguno</a:t>
            </a:r>
          </a:p>
          <a:p>
            <a:pPr marL="0" indent="0">
              <a:lnSpc>
                <a:spcPct val="150000"/>
              </a:lnSpc>
              <a:buNone/>
            </a:pPr>
            <a:endParaRPr lang="es-MX" dirty="0"/>
          </a:p>
          <a:p>
            <a:pPr marL="0" indent="0">
              <a:lnSpc>
                <a:spcPct val="150000"/>
              </a:lnSpc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15 y 16 Ley 17.801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4420A-B54D-4A08-B723-F05A7507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80" y="325308"/>
            <a:ext cx="6078583" cy="1450757"/>
          </a:xfrm>
        </p:spPr>
        <p:txBody>
          <a:bodyPr>
            <a:normAutofit/>
          </a:bodyPr>
          <a:lstStyle/>
          <a:p>
            <a:r>
              <a:rPr lang="es-MX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</a:t>
            </a:r>
            <a:r>
              <a:rPr lang="es-MX" sz="4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MX" sz="4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MX" sz="4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trato </a:t>
            </a:r>
            <a:r>
              <a:rPr lang="es-MX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sucesivo</a:t>
            </a:r>
            <a:endParaRPr lang="es-AR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A98EC-1CEE-40F6-B115-CD6168B4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2" y="1776065"/>
            <a:ext cx="11617234" cy="48076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Incluye el </a:t>
            </a:r>
            <a:r>
              <a:rPr lang="es-MX" b="1" dirty="0"/>
              <a:t>Principio de identidad </a:t>
            </a:r>
            <a:r>
              <a:rPr lang="es-MX" dirty="0" smtClean="0"/>
              <a:t>y </a:t>
            </a:r>
            <a:r>
              <a:rPr lang="es-MX" dirty="0"/>
              <a:t>el </a:t>
            </a:r>
            <a:r>
              <a:rPr lang="es-MX" b="1" dirty="0"/>
              <a:t>Principio de Continuidad</a:t>
            </a:r>
            <a:r>
              <a:rPr lang="es-MX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TRACTO 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ABREVIADO </a:t>
            </a:r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una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</a:t>
            </a:r>
            <a:r>
              <a:rPr lang="es-MX" dirty="0" smtClean="0"/>
              <a:t>de tracto sucesivo</a:t>
            </a:r>
            <a:endParaRPr lang="es-MX" dirty="0"/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Se comprime en un asiento la relación de las distintas transmisiones operadas desde el que figura como titular inscripto en el RPI hasta la que da origen a la nueva titularidad, basado en una </a:t>
            </a:r>
            <a:r>
              <a:rPr lang="es-AR" b="1" dirty="0"/>
              <a:t>razón de orden </a:t>
            </a:r>
            <a:r>
              <a:rPr lang="es-AR" b="1" dirty="0" smtClean="0"/>
              <a:t>práctico </a:t>
            </a:r>
            <a:endParaRPr lang="es-AR" b="1" dirty="0"/>
          </a:p>
          <a:p>
            <a:pPr marL="0" indent="0">
              <a:lnSpc>
                <a:spcPct val="150000"/>
              </a:lnSpc>
              <a:buNone/>
            </a:pPr>
            <a:r>
              <a:rPr lang="es-AR" b="1" u="sng" dirty="0"/>
              <a:t>4 supuestos</a:t>
            </a:r>
            <a:r>
              <a:rPr lang="es-AR" b="1" dirty="0"/>
              <a:t>: causante, herederos, partición, actos </a:t>
            </a:r>
            <a:r>
              <a:rPr lang="es-AR" b="1" dirty="0" smtClean="0"/>
              <a:t>simultáneos. </a:t>
            </a:r>
            <a:r>
              <a:rPr lang="es-AR" b="1" dirty="0" smtClean="0">
                <a:solidFill>
                  <a:srgbClr val="00B050"/>
                </a:solidFill>
              </a:rPr>
              <a:t>ENUNCIATIVO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de DH? </a:t>
            </a:r>
            <a:r>
              <a:rPr lang="es-AR" b="1" dirty="0" smtClean="0"/>
              <a:t>Efectos, discusiones, DTR, </a:t>
            </a:r>
            <a:r>
              <a:rPr lang="es-AR" b="1" dirty="0"/>
              <a:t>p</a:t>
            </a:r>
            <a:r>
              <a:rPr lang="es-AR" b="1" dirty="0" smtClean="0"/>
              <a:t>roblemas entre provincias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¿Particiones mixtas? </a:t>
            </a:r>
            <a:r>
              <a:rPr lang="es-AR" b="1" dirty="0" smtClean="0"/>
              <a:t>Discusiones, jurisprudencia, conclusiones JNA</a:t>
            </a:r>
          </a:p>
          <a:p>
            <a:pPr marL="0" indent="0">
              <a:lnSpc>
                <a:spcPct val="150000"/>
              </a:lnSpc>
              <a:buNone/>
            </a:pP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7999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4902" y="1006036"/>
            <a:ext cx="3840481" cy="1293028"/>
          </a:xfrm>
        </p:spPr>
        <p:txBody>
          <a:bodyPr/>
          <a:lstStyle/>
          <a:p>
            <a:r>
              <a:rPr lang="es-ES" cap="none" dirty="0" smtClean="0"/>
              <a:t>Jorge </a:t>
            </a:r>
            <a:r>
              <a:rPr lang="es-ES" cap="none" dirty="0" err="1" smtClean="0"/>
              <a:t>Alterini</a:t>
            </a:r>
            <a:r>
              <a:rPr lang="es-ES" cap="none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490652"/>
            <a:ext cx="10820400" cy="3466776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 </a:t>
            </a:r>
            <a:r>
              <a:rPr lang="es-E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 de los derechos reale</a:t>
            </a: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es diseñada para satisfacer </a:t>
            </a:r>
            <a:r>
              <a:rPr lang="es-E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intereses superiores</a:t>
            </a: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los meramente particulares, los cuales fueron </a:t>
            </a:r>
            <a:r>
              <a:rPr lang="es-E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variando</a:t>
            </a: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las diversas mutaciones económicas, sociales y políticas en la historia”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970" y="633277"/>
            <a:ext cx="1740332" cy="16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BADC-9132-4CC5-8896-25360A3D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3" y="544569"/>
            <a:ext cx="8186057" cy="1154686"/>
          </a:xfrm>
        </p:spPr>
        <p:txBody>
          <a:bodyPr>
            <a:noAutofit/>
          </a:bodyPr>
          <a:lstStyle/>
          <a:p>
            <a:pPr algn="ctr"/>
            <a:r>
              <a:rPr lang="es-MX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prioridad</a:t>
            </a:r>
            <a:endParaRPr lang="es-AR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AA232-D705-45B0-A502-2CE156A7D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7" y="2100808"/>
            <a:ext cx="11425646" cy="4395785"/>
          </a:xfrm>
        </p:spPr>
        <p:txBody>
          <a:bodyPr>
            <a:normAutofit/>
          </a:bodyPr>
          <a:lstStyle/>
          <a:p>
            <a:r>
              <a:rPr lang="es-MX" dirty="0" err="1"/>
              <a:t>Dchos</a:t>
            </a:r>
            <a:r>
              <a:rPr lang="es-MX" dirty="0"/>
              <a:t>. Reales: </a:t>
            </a:r>
            <a:r>
              <a:rPr lang="es-MX" b="1" dirty="0"/>
              <a:t>Ius </a:t>
            </a:r>
            <a:r>
              <a:rPr lang="es-MX" b="1" dirty="0" err="1"/>
              <a:t>Preferendi</a:t>
            </a:r>
            <a:r>
              <a:rPr lang="es-MX" b="1" dirty="0"/>
              <a:t> </a:t>
            </a:r>
            <a:r>
              <a:rPr lang="es-MX" i="1" dirty="0"/>
              <a:t>“Prior tempore, </a:t>
            </a:r>
            <a:r>
              <a:rPr lang="es-MX" i="1" dirty="0" err="1"/>
              <a:t>potior</a:t>
            </a:r>
            <a:r>
              <a:rPr lang="es-MX" i="1" dirty="0"/>
              <a:t> iure”</a:t>
            </a:r>
          </a:p>
          <a:p>
            <a:r>
              <a:rPr lang="es-MX" i="1" dirty="0"/>
              <a:t>Puede ser: </a:t>
            </a:r>
          </a:p>
          <a:p>
            <a:r>
              <a:rPr lang="es-MX" b="1" i="1" u="sng" dirty="0"/>
              <a:t>Excluyente</a:t>
            </a:r>
            <a:r>
              <a:rPr lang="es-MX" i="1" dirty="0"/>
              <a:t> (cuando se trata de derechos incompatibles entre si) </a:t>
            </a:r>
          </a:p>
          <a:p>
            <a:r>
              <a:rPr lang="es-MX" b="1" i="1" u="sng" dirty="0"/>
              <a:t>No excluyente </a:t>
            </a:r>
            <a:r>
              <a:rPr lang="es-MX" i="1" dirty="0"/>
              <a:t>(cuando son derechos compatibles entre sí)</a:t>
            </a:r>
          </a:p>
          <a:p>
            <a:r>
              <a:rPr lang="es-MX" b="1" i="1" dirty="0"/>
              <a:t>Prioridad Material: </a:t>
            </a:r>
            <a:r>
              <a:rPr lang="es-MX" i="1" dirty="0"/>
              <a:t>Exterioriza la preferencia de una situación jurídica sobre otra (prevalece la que ingresa primero)</a:t>
            </a:r>
          </a:p>
          <a:p>
            <a:r>
              <a:rPr lang="es-MX" b="1" i="1" dirty="0"/>
              <a:t>Prioridad Formal: </a:t>
            </a:r>
            <a:r>
              <a:rPr lang="es-MX" i="1" dirty="0"/>
              <a:t>Registrador no debe inscribir derechos </a:t>
            </a:r>
            <a:r>
              <a:rPr lang="es-MX" i="1" dirty="0" smtClean="0"/>
              <a:t>incompatibles</a:t>
            </a:r>
          </a:p>
          <a:p>
            <a:endParaRPr lang="es-MX" i="1" dirty="0"/>
          </a:p>
          <a:p>
            <a:pPr marL="0" indent="0" algn="ctr">
              <a:buNone/>
            </a:pPr>
            <a:r>
              <a:rPr lang="es-MX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¿Se puede restringir o limitar la inscripción por normas de carácter administrativo o tributario? </a:t>
            </a:r>
            <a:r>
              <a:rPr lang="es-MX" sz="3200" dirty="0" smtClean="0"/>
              <a:t>(Art. 41) </a:t>
            </a:r>
            <a:endParaRPr lang="es-AR" sz="3200" dirty="0"/>
          </a:p>
        </p:txBody>
      </p:sp>
      <p:pic>
        <p:nvPicPr>
          <p:cNvPr id="12290" name="Picture 2" descr="Prioridad y rango registral: el principio prior tempore potior iure -  Derecho Civil">
            <a:extLst>
              <a:ext uri="{FF2B5EF4-FFF2-40B4-BE49-F238E27FC236}">
                <a16:creationId xmlns:a16="http://schemas.microsoft.com/office/drawing/2014/main" id="{C0CDC930-9D53-469F-B632-DB3C2CB8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34" y="1699255"/>
            <a:ext cx="2669689" cy="12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17C0-7D8E-4D43-AAFE-9B9E8488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749" y="433447"/>
            <a:ext cx="8610600" cy="1293028"/>
          </a:xfrm>
        </p:spPr>
        <p:txBody>
          <a:bodyPr/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prioridad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82463-24B6-490E-8790-0A8D47A3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7" y="1532710"/>
            <a:ext cx="11582400" cy="51380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 </a:t>
            </a:r>
            <a:r>
              <a:rPr lang="es-MX" dirty="0"/>
              <a:t>La prioridad entre dos o mas inscripciones o anotaciones relativas al mismo </a:t>
            </a:r>
            <a:r>
              <a:rPr lang="es-MX" dirty="0" smtClean="0"/>
              <a:t>inmueble </a:t>
            </a:r>
            <a:r>
              <a:rPr lang="es-MX" dirty="0"/>
              <a:t>se establecerá por 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</a:t>
            </a:r>
            <a:r>
              <a:rPr lang="es-MX" dirty="0"/>
              <a:t>y el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</a:t>
            </a:r>
            <a:r>
              <a:rPr lang="es-MX" dirty="0"/>
              <a:t> de presentación asignado a los documentos en el sistema de ordenamiento diario del </a:t>
            </a:r>
            <a:r>
              <a:rPr lang="es-MX" dirty="0" smtClean="0"/>
              <a:t>RPI conforme el </a:t>
            </a:r>
            <a:r>
              <a:rPr lang="es-MX" b="1" dirty="0" smtClean="0">
                <a:solidFill>
                  <a:srgbClr val="FF0000"/>
                </a:solidFill>
              </a:rPr>
              <a:t>art. 40</a:t>
            </a:r>
            <a:endParaRPr lang="es-MX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MX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Excepción</a:t>
            </a:r>
            <a:r>
              <a:rPr lang="es-MX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/>
              <a:t>-Sistema </a:t>
            </a:r>
            <a:r>
              <a:rPr lang="es-MX" dirty="0"/>
              <a:t>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 indirecta </a:t>
            </a:r>
            <a:r>
              <a:rPr lang="es-MX" dirty="0"/>
              <a:t>(</a:t>
            </a:r>
            <a:r>
              <a:rPr lang="es-MX" dirty="0" smtClean="0"/>
              <a:t>retro-prioridad</a:t>
            </a:r>
            <a:r>
              <a:rPr lang="es-MX" dirty="0"/>
              <a:t>) o reserva de prioridad.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/>
              <a:t>-Importancia </a:t>
            </a:r>
            <a:r>
              <a:rPr lang="es-MX" dirty="0"/>
              <a:t>de los </a:t>
            </a:r>
            <a:r>
              <a:rPr lang="es-MX" b="1" dirty="0"/>
              <a:t>certificados</a:t>
            </a:r>
            <a:r>
              <a:rPr lang="es-MX" dirty="0"/>
              <a:t> (mal llamado “Bloqueo Registral</a:t>
            </a:r>
            <a:r>
              <a:rPr lang="es-MX" dirty="0" smtClean="0"/>
              <a:t>”)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 smtClean="0"/>
              <a:t>-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Negocios sobre el rango</a:t>
            </a:r>
            <a:r>
              <a:rPr lang="es-MX" dirty="0" smtClean="0"/>
              <a:t>: Reserva, Posposición, Permuta y Coparticipación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¿RIESGOS DE LOS CERTIFICADOS DIGITALES? ¿TESTIMONIOS DIGITALES?</a:t>
            </a:r>
            <a:endParaRPr lang="es-A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7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2754" y="311527"/>
            <a:ext cx="4240820" cy="1293028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PRIORIDAD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689463"/>
            <a:ext cx="11765280" cy="4998721"/>
          </a:xfrm>
        </p:spPr>
        <p:txBody>
          <a:bodyPr/>
          <a:lstStyle/>
          <a:p>
            <a:r>
              <a:rPr lang="es-ES" dirty="0" smtClean="0"/>
              <a:t>Exceptúan el principio de prioridad los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negocios sobre el rango</a:t>
            </a:r>
            <a:r>
              <a:rPr lang="es-ES" dirty="0" smtClean="0"/>
              <a:t>: Reserva, posposición, permuta y coparticipación</a:t>
            </a:r>
          </a:p>
          <a:p>
            <a:r>
              <a:rPr lang="es-ES" dirty="0" smtClean="0"/>
              <a:t>La negocios de rango son factibles </a:t>
            </a:r>
            <a:r>
              <a:rPr lang="es-ES" b="1" dirty="0" smtClean="0"/>
              <a:t>en todos los derechos reales que sean compatibles entre sí </a:t>
            </a:r>
            <a:r>
              <a:rPr lang="es-ES" sz="1200" dirty="0" smtClean="0"/>
              <a:t>(Cornejo y </a:t>
            </a:r>
            <a:r>
              <a:rPr lang="es-ES" sz="1200" dirty="0" err="1" smtClean="0"/>
              <a:t>Alterini</a:t>
            </a:r>
            <a:r>
              <a:rPr lang="es-ES" sz="1200" dirty="0" smtClean="0"/>
              <a:t>)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¿</a:t>
            </a:r>
            <a:r>
              <a:rPr lang="es-ES" b="1" dirty="0" smtClean="0">
                <a:solidFill>
                  <a:srgbClr val="FF0000"/>
                </a:solidFill>
              </a:rPr>
              <a:t>Hipoteca sobre inmueble con usufructo? ¿la nuda propiedad puede ser objeto de hipoteca? </a:t>
            </a:r>
            <a:r>
              <a:rPr lang="es-ES" sz="1400" dirty="0" smtClean="0">
                <a:solidFill>
                  <a:srgbClr val="FF0000"/>
                </a:solidFill>
              </a:rPr>
              <a:t>(Pepe y Olmo)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Nudo </a:t>
            </a:r>
            <a:r>
              <a:rPr lang="es-ES" b="1" dirty="0" err="1" smtClean="0">
                <a:solidFill>
                  <a:srgbClr val="FF0000"/>
                </a:solidFill>
              </a:rPr>
              <a:t>Prop</a:t>
            </a:r>
            <a:r>
              <a:rPr lang="es-ES" b="1" dirty="0" smtClean="0">
                <a:solidFill>
                  <a:srgbClr val="FF0000"/>
                </a:solidFill>
              </a:rPr>
              <a:t> hipoteca NP------------------------------efectos inmediatos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NP hipoteca PP sin </a:t>
            </a:r>
            <a:r>
              <a:rPr lang="es-ES" b="1" dirty="0" err="1" smtClean="0">
                <a:solidFill>
                  <a:srgbClr val="FF0000"/>
                </a:solidFill>
              </a:rPr>
              <a:t>consent</a:t>
            </a:r>
            <a:r>
              <a:rPr lang="es-ES" b="1" dirty="0" smtClean="0">
                <a:solidFill>
                  <a:srgbClr val="FF0000"/>
                </a:solidFill>
              </a:rPr>
              <a:t>---------------efectos mediatos luego de terminado el </a:t>
            </a:r>
            <a:r>
              <a:rPr lang="es-ES" b="1" dirty="0" err="1" smtClean="0">
                <a:solidFill>
                  <a:srgbClr val="FF0000"/>
                </a:solidFill>
              </a:rPr>
              <a:t>usuf</a:t>
            </a:r>
            <a:endParaRPr lang="es-E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NP hipoteca PP con consentimiento </a:t>
            </a:r>
            <a:r>
              <a:rPr lang="es-ES" b="1" dirty="0" err="1" smtClean="0">
                <a:solidFill>
                  <a:srgbClr val="FF0000"/>
                </a:solidFill>
              </a:rPr>
              <a:t>Usuf</a:t>
            </a:r>
            <a:r>
              <a:rPr lang="es-ES" b="1" dirty="0" smtClean="0">
                <a:solidFill>
                  <a:srgbClr val="FF0000"/>
                </a:solidFill>
              </a:rPr>
              <a:t>--------- efectos inmediatos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                                           renunciar a su derecho</a:t>
            </a: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Consentimiento </a:t>
            </a:r>
            <a:r>
              <a:rPr lang="es-ES" b="1" dirty="0" err="1" smtClean="0">
                <a:solidFill>
                  <a:srgbClr val="FF0000"/>
                </a:solidFill>
              </a:rPr>
              <a:t>Usuf</a:t>
            </a:r>
            <a:r>
              <a:rPr lang="es-ES" b="1" dirty="0" smtClean="0">
                <a:solidFill>
                  <a:srgbClr val="FF0000"/>
                </a:solidFill>
              </a:rPr>
              <a:t>.      Renuncia sujeta a la condición </a:t>
            </a:r>
            <a:r>
              <a:rPr lang="es-ES" b="1" dirty="0" err="1" smtClean="0">
                <a:solidFill>
                  <a:srgbClr val="FF0000"/>
                </a:solidFill>
              </a:rPr>
              <a:t>susp</a:t>
            </a:r>
            <a:r>
              <a:rPr lang="es-ES" b="1" dirty="0" smtClean="0">
                <a:solidFill>
                  <a:srgbClr val="FF0000"/>
                </a:solidFill>
              </a:rPr>
              <a:t> de la ejecución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                                        negocios sobre el rango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3286982" y="5748421"/>
            <a:ext cx="3657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rot="19658087">
            <a:off x="3199895" y="5428658"/>
            <a:ext cx="539934" cy="235680"/>
          </a:xfrm>
          <a:prstGeom prst="rightArrow">
            <a:avLst>
              <a:gd name="adj1" fmla="val 354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 rot="1805039">
            <a:off x="3195640" y="5989039"/>
            <a:ext cx="543585" cy="232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0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3082D-F175-4581-B022-3D6C6CB6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71" y="750966"/>
            <a:ext cx="8891929" cy="1101856"/>
          </a:xfrm>
        </p:spPr>
        <p:txBody>
          <a:bodyPr>
            <a:normAutofit/>
          </a:bodyPr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publicidad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D1F7C-8792-4274-B79D-0C9E74630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2037806"/>
            <a:ext cx="11625943" cy="437138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21 Ley 17801: </a:t>
            </a:r>
            <a:r>
              <a:rPr lang="es-MX" dirty="0"/>
              <a:t>El Registro es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</a:t>
            </a:r>
            <a:r>
              <a:rPr lang="es-MX" dirty="0"/>
              <a:t> para el que tenga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interés legítimo </a:t>
            </a:r>
            <a:r>
              <a:rPr lang="es-MX" dirty="0"/>
              <a:t>en averiguar el estado jurídico de los bienes, documentos, limitaciones o interdicciones inscriptas. Las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disposiciones locales </a:t>
            </a:r>
            <a:r>
              <a:rPr lang="es-MX" dirty="0"/>
              <a:t>determinarán la forma en que la documentación podrá ser considerada sin riesgo de adulteración, pérdida o deterioro.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/>
              <a:t>-Exhibición de </a:t>
            </a:r>
            <a:r>
              <a:rPr lang="es-MX" dirty="0" smtClean="0"/>
              <a:t>asientos </a:t>
            </a:r>
            <a:r>
              <a:rPr lang="es-MX" dirty="0" smtClean="0">
                <a:solidFill>
                  <a:srgbClr val="FF0000"/>
                </a:solidFill>
              </a:rPr>
              <a:t>¿ahora con folio digital? ¿”interés legítimo”          “privacidad” ?</a:t>
            </a:r>
            <a:endParaRPr lang="es-MX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dirty="0"/>
              <a:t>-Expedición de copias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/>
              <a:t>-Informes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-Certificados (asiento en el folio real)</a:t>
            </a:r>
          </a:p>
        </p:txBody>
      </p:sp>
      <p:pic>
        <p:nvPicPr>
          <p:cNvPr id="13314" name="Picture 2" descr="Glosario Lepina — Sitio Infantil">
            <a:extLst>
              <a:ext uri="{FF2B5EF4-FFF2-40B4-BE49-F238E27FC236}">
                <a16:creationId xmlns:a16="http://schemas.microsoft.com/office/drawing/2014/main" id="{0CEC9B12-A083-4975-9FA5-B0C20090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09" y="4921252"/>
            <a:ext cx="4293325" cy="1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izquierda y derecha 3"/>
          <p:cNvSpPr/>
          <p:nvPr/>
        </p:nvSpPr>
        <p:spPr>
          <a:xfrm>
            <a:off x="8386354" y="4310743"/>
            <a:ext cx="556692" cy="2612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9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493F8-64C1-4183-8B3E-4482142E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497" y="448686"/>
            <a:ext cx="8610600" cy="1293028"/>
          </a:xfrm>
        </p:spPr>
        <p:txBody>
          <a:bodyPr/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publicidad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5570C1-CF99-4C69-8C84-0ECD00040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541417"/>
            <a:ext cx="11808823" cy="51467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CERTIFICADOS: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/>
              <a:t>-Garantizan su inmutabilidad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/>
              <a:t>-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Plazos: </a:t>
            </a:r>
            <a:r>
              <a:rPr lang="es-MX" sz="2000" dirty="0"/>
              <a:t>15, 25 o 30 días (cuestión de la digitalización). </a:t>
            </a:r>
            <a:r>
              <a:rPr lang="es-MX" sz="2000" b="1" dirty="0"/>
              <a:t>Días corridos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/>
              <a:t>-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Función: </a:t>
            </a:r>
            <a:r>
              <a:rPr lang="es-MX" sz="2000" dirty="0"/>
              <a:t>asegurar la plenitud o restricción de los derechos inscriptos y la libertad de disposición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/>
              <a:t>-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Actos para los que se exige (Art. 23 ley 17801): </a:t>
            </a:r>
            <a:r>
              <a:rPr lang="es-MX" sz="2000" dirty="0"/>
              <a:t>Transmisión, constitución, modificación o </a:t>
            </a:r>
            <a:r>
              <a:rPr lang="es-MX" sz="2000" dirty="0">
                <a:solidFill>
                  <a:srgbClr val="FF0000"/>
                </a:solidFill>
              </a:rPr>
              <a:t>¿</a:t>
            </a:r>
            <a:r>
              <a:rPr lang="es-MX" sz="2000" dirty="0" smtClean="0">
                <a:solidFill>
                  <a:srgbClr val="FF0000"/>
                </a:solidFill>
              </a:rPr>
              <a:t>cesión </a:t>
            </a:r>
            <a:r>
              <a:rPr lang="es-MX" sz="2000" dirty="0">
                <a:solidFill>
                  <a:srgbClr val="FF0000"/>
                </a:solidFill>
              </a:rPr>
              <a:t>de derechos </a:t>
            </a:r>
            <a:r>
              <a:rPr lang="es-MX" sz="2000" dirty="0" smtClean="0">
                <a:solidFill>
                  <a:srgbClr val="FF0000"/>
                </a:solidFill>
              </a:rPr>
              <a:t>reales? </a:t>
            </a:r>
            <a:r>
              <a:rPr lang="es-MX" sz="2000" dirty="0"/>
              <a:t>sobre </a:t>
            </a:r>
            <a:r>
              <a:rPr lang="es-MX" sz="2000" dirty="0" smtClean="0"/>
              <a:t>inmuebles. No dice para extinción</a:t>
            </a:r>
            <a:endParaRPr lang="es-MX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s-AR" sz="2000" dirty="0"/>
              <a:t>-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Obligatoriedad: </a:t>
            </a:r>
            <a:r>
              <a:rPr lang="es-AR" sz="2000" dirty="0"/>
              <a:t>Titulo inscripto (o </a:t>
            </a:r>
            <a:r>
              <a:rPr lang="es-AR" sz="2000" dirty="0" err="1"/>
              <a:t>Seg</a:t>
            </a:r>
            <a:r>
              <a:rPr lang="es-AR" sz="2000" dirty="0"/>
              <a:t>. Testimonio inscripto) y certificados </a:t>
            </a:r>
            <a:endParaRPr lang="es-AR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s-A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AR" sz="2000" dirty="0" smtClean="0">
                <a:solidFill>
                  <a:srgbClr val="FF0000"/>
                </a:solidFill>
              </a:rPr>
              <a:t>-Leyes locales: Art 35 Ley 483 “</a:t>
            </a:r>
            <a:r>
              <a:rPr lang="es-AR" sz="2000" i="1" dirty="0" smtClean="0">
                <a:solidFill>
                  <a:srgbClr val="FF0000"/>
                </a:solidFill>
              </a:rPr>
              <a:t>conformidad de los otorgantes</a:t>
            </a:r>
            <a:r>
              <a:rPr lang="es-AR" sz="2000" dirty="0" smtClean="0">
                <a:solidFill>
                  <a:srgbClr val="FF0000"/>
                </a:solidFill>
              </a:rPr>
              <a:t>” ¿Constitucionalidad?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AR" sz="2000" dirty="0" smtClean="0">
                <a:solidFill>
                  <a:srgbClr val="FF0000"/>
                </a:solidFill>
              </a:rPr>
              <a:t>-“Cero hora del día de expedición”: se toma la fecha de ingreso. Cuestión con certificados digitales. Transición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AR" sz="2000" dirty="0">
                <a:solidFill>
                  <a:srgbClr val="FF0000"/>
                </a:solidFill>
              </a:rPr>
              <a:t>-</a:t>
            </a:r>
            <a:r>
              <a:rPr lang="es-AR" sz="2000" dirty="0" smtClean="0">
                <a:solidFill>
                  <a:srgbClr val="FF0000"/>
                </a:solidFill>
              </a:rPr>
              <a:t>Plazos de validez de los certificados? Certificados digitales</a:t>
            </a:r>
          </a:p>
          <a:p>
            <a:pPr marL="0" indent="0">
              <a:lnSpc>
                <a:spcPct val="150000"/>
              </a:lnSpc>
              <a:buNone/>
            </a:pPr>
            <a:endParaRPr lang="es-AR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AR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A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publicidad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1223" y="1915887"/>
            <a:ext cx="11303725" cy="46852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1) CERTIFICADO: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¿uso por un escribano diferente del que lo solicito?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                           solicitante ≠ autorizante</a:t>
            </a:r>
          </a:p>
          <a:p>
            <a:pPr marL="0" indent="0">
              <a:buNone/>
            </a:pPr>
            <a:r>
              <a:rPr lang="es-ES" dirty="0" err="1" smtClean="0">
                <a:solidFill>
                  <a:srgbClr val="FF0000"/>
                </a:solidFill>
              </a:rPr>
              <a:t>Alterini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i="1" dirty="0" smtClean="0">
                <a:solidFill>
                  <a:srgbClr val="FF0000"/>
                </a:solidFill>
              </a:rPr>
              <a:t>“la reserva de prioridad es una preferencia y debe ser de interpretación restringida”</a:t>
            </a:r>
          </a:p>
          <a:p>
            <a:pPr marL="0" indent="0">
              <a:buNone/>
            </a:pPr>
            <a:endParaRPr lang="es-E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/>
              <a:t>2) CERTIFICADO: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¿uso para un acto distinto para el cual fue solicitado?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Se pierde la reserva de prioridad si el acto dispositivo es de </a:t>
            </a:r>
            <a:r>
              <a:rPr lang="es-ES" u="sng" dirty="0" smtClean="0">
                <a:solidFill>
                  <a:srgbClr val="FF0000"/>
                </a:solidFill>
              </a:rPr>
              <a:t>mayor extensión </a:t>
            </a:r>
            <a:r>
              <a:rPr lang="es-ES" dirty="0" smtClean="0">
                <a:solidFill>
                  <a:srgbClr val="FF0000"/>
                </a:solidFill>
              </a:rPr>
              <a:t>que aquel para el cual fue solicitado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/>
              <a:t>3) </a:t>
            </a:r>
            <a:r>
              <a:rPr lang="es-ES" dirty="0"/>
              <a:t>CERTIFICADO</a:t>
            </a:r>
            <a:r>
              <a:rPr lang="es-ES" dirty="0" smtClean="0"/>
              <a:t>: caso de </a:t>
            </a:r>
            <a:r>
              <a:rPr lang="es-ES" b="1" dirty="0" smtClean="0">
                <a:solidFill>
                  <a:srgbClr val="FF0000"/>
                </a:solidFill>
              </a:rPr>
              <a:t>escrituras simultaneas (Art 26)</a:t>
            </a:r>
          </a:p>
          <a:p>
            <a:pPr marL="0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/>
              <a:t>4) CERTIFICADO: </a:t>
            </a:r>
            <a:r>
              <a:rPr lang="es-ES" b="1" dirty="0" smtClean="0">
                <a:solidFill>
                  <a:srgbClr val="FF0000"/>
                </a:solidFill>
              </a:rPr>
              <a:t>Medida de no innovar y Medida </a:t>
            </a:r>
            <a:r>
              <a:rPr lang="es-ES" b="1" dirty="0" err="1" smtClean="0">
                <a:solidFill>
                  <a:srgbClr val="FF0000"/>
                </a:solidFill>
              </a:rPr>
              <a:t>innovativa</a:t>
            </a:r>
            <a:r>
              <a:rPr lang="es-ES" b="1" dirty="0" smtClean="0">
                <a:solidFill>
                  <a:srgbClr val="FF0000"/>
                </a:solidFill>
              </a:rPr>
              <a:t> (discusión)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3738" y="2436631"/>
            <a:ext cx="10267406" cy="384224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S" sz="2800" dirty="0"/>
              <a:t>¿</a:t>
            </a:r>
            <a:r>
              <a:rPr lang="es-ES" sz="2800" dirty="0" smtClean="0"/>
              <a:t>Las provincias pueden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ampliar o reducir</a:t>
            </a:r>
            <a:r>
              <a:rPr lang="es-ES" sz="2800" dirty="0" smtClean="0"/>
              <a:t> los plazos establecidos en la ley 17.801?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-Para plazos de certificados: </a:t>
            </a:r>
            <a:r>
              <a:rPr lang="es-ES" sz="2400" dirty="0" smtClean="0"/>
              <a:t>Art. 24 </a:t>
            </a:r>
            <a:r>
              <a:rPr lang="es-ES" sz="2400" dirty="0" err="1" smtClean="0"/>
              <a:t>sdo</a:t>
            </a:r>
            <a:r>
              <a:rPr lang="es-ES" sz="2400" dirty="0" smtClean="0"/>
              <a:t>. </a:t>
            </a:r>
            <a:r>
              <a:rPr lang="es-ES" sz="2400" dirty="0" err="1" smtClean="0"/>
              <a:t>Parr</a:t>
            </a:r>
            <a:r>
              <a:rPr lang="es-ES" sz="2400" dirty="0" smtClean="0"/>
              <a:t>. Se pueden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-Para todos los plazos de la ley: </a:t>
            </a:r>
            <a:r>
              <a:rPr lang="es-ES" sz="2400" dirty="0" smtClean="0"/>
              <a:t>Art 43 se pueden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reducir</a:t>
            </a:r>
            <a:r>
              <a:rPr lang="es-ES" sz="2400" dirty="0" smtClean="0"/>
              <a:t> los plazos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91" y="505098"/>
            <a:ext cx="3526972" cy="16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4274" y="496389"/>
            <a:ext cx="8610600" cy="1561012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Inhibiciones voluntarias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846" y="2194560"/>
            <a:ext cx="11521440" cy="44413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i="1" dirty="0" smtClean="0"/>
              <a:t>“Es una </a:t>
            </a:r>
            <a:r>
              <a:rPr lang="es-ES" b="1" i="1" dirty="0" smtClean="0"/>
              <a:t>declaración de voluntad </a:t>
            </a:r>
            <a:r>
              <a:rPr lang="es-ES" i="1" dirty="0" smtClean="0"/>
              <a:t>accesoria, formulada por el </a:t>
            </a:r>
            <a:r>
              <a:rPr lang="es-ES" b="1" i="1" dirty="0" smtClean="0"/>
              <a:t>deudor de una obligación</a:t>
            </a:r>
            <a:r>
              <a:rPr lang="es-ES" i="1" dirty="0" smtClean="0"/>
              <a:t>, por la cual </a:t>
            </a:r>
            <a:r>
              <a:rPr lang="es-ES" b="1" i="1" dirty="0" smtClean="0"/>
              <a:t>limita el poder de disposición </a:t>
            </a:r>
            <a:r>
              <a:rPr lang="es-ES" i="1" dirty="0" smtClean="0"/>
              <a:t>que tiene sobre sus bienes registrables, como una forma de </a:t>
            </a:r>
            <a:r>
              <a:rPr lang="es-ES" b="1" i="1" dirty="0" smtClean="0"/>
              <a:t>garantizar</a:t>
            </a:r>
            <a:r>
              <a:rPr lang="es-ES" i="1" dirty="0" smtClean="0"/>
              <a:t> el cumplimiento de una obligación contraída”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VALIDEZ? </a:t>
            </a:r>
            <a:r>
              <a:rPr lang="es-ES" dirty="0" smtClean="0"/>
              <a:t>discutido</a:t>
            </a:r>
          </a:p>
          <a:p>
            <a:pPr marL="0" indent="0">
              <a:buNone/>
            </a:pPr>
            <a:r>
              <a:rPr lang="es-ES" b="1" dirty="0" smtClean="0"/>
              <a:t>Algunos autores: </a:t>
            </a:r>
            <a:r>
              <a:rPr lang="es-ES" dirty="0" smtClean="0"/>
              <a:t>no contradice la normativa del CCC</a:t>
            </a:r>
          </a:p>
          <a:p>
            <a:pPr marL="0" indent="0">
              <a:buNone/>
            </a:pPr>
            <a:r>
              <a:rPr lang="es-ES" b="1" dirty="0" smtClean="0"/>
              <a:t>Mayoría: </a:t>
            </a:r>
            <a:r>
              <a:rPr lang="es-ES" dirty="0" smtClean="0"/>
              <a:t>contradice con prohibiciones art. 1972 (Cláusula de </a:t>
            </a:r>
            <a:r>
              <a:rPr lang="es-ES" dirty="0" err="1" smtClean="0"/>
              <a:t>inenajenabilidad</a:t>
            </a:r>
            <a:r>
              <a:rPr lang="es-ES" dirty="0" smtClean="0"/>
              <a:t>, Límites al dominio)</a:t>
            </a:r>
          </a:p>
        </p:txBody>
      </p:sp>
    </p:spTree>
    <p:extLst>
      <p:ext uri="{BB962C8B-B14F-4D97-AF65-F5344CB8AC3E}">
        <p14:creationId xmlns:p14="http://schemas.microsoft.com/office/powerpoint/2010/main" val="24127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9109" y="555368"/>
            <a:ext cx="8610600" cy="1502034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de cesión de herencia y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d.h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r.p.i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1223" y="2057402"/>
            <a:ext cx="11408228" cy="445661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Cesión de herencia: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Hoy no existe duda (art. 2302 inc. b) la publicidad se da </a:t>
            </a:r>
            <a:r>
              <a:rPr lang="es-ES" b="1" dirty="0" smtClean="0"/>
              <a:t>desde la incorporación en el expediente sucesorio</a:t>
            </a:r>
            <a:r>
              <a:rPr lang="es-ES" dirty="0" smtClean="0"/>
              <a:t> para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herederos, legatarios y acreedores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Forma: </a:t>
            </a:r>
            <a:r>
              <a:rPr lang="es-ES" dirty="0" smtClean="0"/>
              <a:t>Escritura pública en todos los casos (Art. 1618)</a:t>
            </a:r>
            <a:endParaRPr lang="es-ES" dirty="0"/>
          </a:p>
          <a:p>
            <a:pPr marL="0" indent="0">
              <a:lnSpc>
                <a:spcPct val="200000"/>
              </a:lnSpc>
              <a:buNone/>
            </a:pP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D.H.: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La inscripción no genera un condominio.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D.T.R. 7/16 </a:t>
            </a:r>
            <a:r>
              <a:rPr lang="es-ES" dirty="0" smtClean="0"/>
              <a:t>de CABA expresa que solo se tomaran razón de los datos personales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consignarse proporción alguna</a:t>
            </a:r>
            <a:r>
              <a:rPr lang="es-ES" dirty="0" smtClean="0"/>
              <a:t>. El art 2363 CCC despeja dudas “la indivisión hereditaria solo </a:t>
            </a:r>
            <a:r>
              <a:rPr lang="es-ES" b="1" dirty="0" smtClean="0"/>
              <a:t>cesa con la partición</a:t>
            </a:r>
            <a:r>
              <a:rPr lang="es-ES" dirty="0" smtClean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2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762CC-4377-4F8C-AE53-EBFA8593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22" y="478971"/>
            <a:ext cx="6975565" cy="1255725"/>
          </a:xfrm>
        </p:spPr>
        <p:txBody>
          <a:bodyPr>
            <a:noAutofit/>
          </a:bodyPr>
          <a:lstStyle/>
          <a:p>
            <a:pPr algn="ctr"/>
            <a:r>
              <a:rPr lang="es-MX" sz="4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legalidad</a:t>
            </a:r>
            <a:endParaRPr lang="es-AR" sz="4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36C5D-2D21-4BF5-B63B-A05163F8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3" y="1898469"/>
            <a:ext cx="11052166" cy="47374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Es aquel por el cual se impone que los documentos que se pretenden inscribir o anotar en el RPI reúnan los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exigidos por las leyes para su registración</a:t>
            </a:r>
            <a:r>
              <a:rPr lang="es-MX" dirty="0"/>
              <a:t>, a cuyo fin es necesario someter los mismos a un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 examen, verificación o calificación</a:t>
            </a:r>
            <a:r>
              <a:rPr lang="es-MX" dirty="0"/>
              <a:t> que asegure su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validez o perfección</a:t>
            </a:r>
            <a:r>
              <a:rPr lang="es-MX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Fundamento: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/>
              <a:t>necesidad de que los </a:t>
            </a:r>
            <a:r>
              <a:rPr lang="es-MX" dirty="0">
                <a:solidFill>
                  <a:srgbClr val="FF0000"/>
                </a:solidFill>
              </a:rPr>
              <a:t>asientos registrales </a:t>
            </a:r>
            <a:r>
              <a:rPr lang="es-MX" i="1" dirty="0"/>
              <a:t>concuerden</a:t>
            </a:r>
            <a:r>
              <a:rPr lang="es-MX" dirty="0"/>
              <a:t> con la </a:t>
            </a:r>
            <a:r>
              <a:rPr lang="es-MX" dirty="0">
                <a:solidFill>
                  <a:srgbClr val="FF0000"/>
                </a:solidFill>
              </a:rPr>
              <a:t>realidad extra registral</a:t>
            </a:r>
            <a:r>
              <a:rPr lang="es-MX" dirty="0"/>
              <a:t>, evitando que ingresen documentos carentes de validez o </a:t>
            </a:r>
            <a:r>
              <a:rPr lang="es-MX" dirty="0" smtClean="0"/>
              <a:t>autenticidad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 para calificar: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días </a:t>
            </a:r>
            <a:r>
              <a:rPr lang="es-MX" dirty="0" smtClean="0"/>
              <a:t>desde su presentación. Leyes locales pueden modificar</a:t>
            </a:r>
            <a:endParaRPr lang="es-AR" dirty="0"/>
          </a:p>
        </p:txBody>
      </p:sp>
      <p:pic>
        <p:nvPicPr>
          <p:cNvPr id="14338" name="Picture 2" descr="Réquiem por el principio de legalidad en el proceso penal - Confilegal">
            <a:extLst>
              <a:ext uri="{FF2B5EF4-FFF2-40B4-BE49-F238E27FC236}">
                <a16:creationId xmlns:a16="http://schemas.microsoft.com/office/drawing/2014/main" id="{2B762D7B-6ABD-4380-AD1D-1016140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3585794"/>
            <a:ext cx="3204753" cy="13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262" y="688172"/>
            <a:ext cx="5494026" cy="1293028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civil y comercial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2194560"/>
            <a:ext cx="11146972" cy="431074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ES" dirty="0"/>
              <a:t>Triunfa ciertas posturas doctrinarias sobre otras        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CODIFICACION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Condensa las últimas décadas de doctrinas en Argentina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Es un código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GENERALISTA </a:t>
            </a:r>
            <a:r>
              <a:rPr lang="es-ES" dirty="0" smtClean="0"/>
              <a:t>para que sean los </a:t>
            </a:r>
            <a:r>
              <a:rPr lang="es-ES" b="1" dirty="0" smtClean="0">
                <a:solidFill>
                  <a:srgbClr val="FF0000"/>
                </a:solidFill>
              </a:rPr>
              <a:t>operadores del derecho </a:t>
            </a:r>
            <a:r>
              <a:rPr lang="es-ES" dirty="0" smtClean="0"/>
              <a:t>los que creen el derecho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No da pautas concretas</a:t>
            </a:r>
          </a:p>
          <a:p>
            <a:pPr>
              <a:lnSpc>
                <a:spcPct val="200000"/>
              </a:lnSpc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Omite</a:t>
            </a:r>
            <a:r>
              <a:rPr lang="es-ES" dirty="0" smtClean="0"/>
              <a:t> incorporar la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registración inmobiliaria </a:t>
            </a:r>
            <a:r>
              <a:rPr lang="es-ES" dirty="0" smtClean="0"/>
              <a:t>(≠ </a:t>
            </a:r>
            <a:r>
              <a:rPr lang="es-ES" dirty="0" err="1" smtClean="0"/>
              <a:t>Proy</a:t>
            </a:r>
            <a:r>
              <a:rPr lang="es-ES" dirty="0" smtClean="0"/>
              <a:t> 93 y 98)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6626134" y="2621280"/>
            <a:ext cx="531223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 rot="5400000" flipH="1" flipV="1">
            <a:off x="3383285" y="4288972"/>
            <a:ext cx="801189" cy="77506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149" y="4676504"/>
            <a:ext cx="2838995" cy="17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FB2BB-12BB-49F7-8654-E19FC9C8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570" y="734970"/>
            <a:ext cx="10058400" cy="1004115"/>
          </a:xfrm>
        </p:spPr>
        <p:txBody>
          <a:bodyPr/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 de legalidad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D44E9F-48F8-4715-9BB1-7034BAB2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2004969"/>
            <a:ext cx="11408230" cy="4622254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Algunos sistemas como el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Torrens</a:t>
            </a:r>
            <a:r>
              <a:rPr lang="es-MX" dirty="0"/>
              <a:t> es amplísima la facultad de calificación</a:t>
            </a:r>
          </a:p>
          <a:p>
            <a:r>
              <a:rPr lang="es-MX" u="sng" dirty="0"/>
              <a:t>Caracteres de la función calificadora</a:t>
            </a:r>
            <a:r>
              <a:rPr lang="es-MX" dirty="0"/>
              <a:t>: </a:t>
            </a:r>
            <a:r>
              <a:rPr lang="es-MX" dirty="0">
                <a:solidFill>
                  <a:srgbClr val="FF0000"/>
                </a:solidFill>
              </a:rPr>
              <a:t>independiente</a:t>
            </a:r>
            <a:r>
              <a:rPr lang="es-MX" dirty="0"/>
              <a:t>, </a:t>
            </a:r>
            <a:r>
              <a:rPr lang="es-MX" dirty="0">
                <a:solidFill>
                  <a:srgbClr val="FF0000"/>
                </a:solidFill>
              </a:rPr>
              <a:t>completa e integra</a:t>
            </a:r>
            <a:r>
              <a:rPr lang="es-MX" dirty="0"/>
              <a:t> y </a:t>
            </a:r>
            <a:r>
              <a:rPr lang="es-MX" dirty="0">
                <a:solidFill>
                  <a:srgbClr val="FF0000"/>
                </a:solidFill>
              </a:rPr>
              <a:t>obligatoria</a:t>
            </a:r>
          </a:p>
          <a:p>
            <a:endParaRPr lang="es-MX" b="1" dirty="0"/>
          </a:p>
          <a:p>
            <a:r>
              <a:rPr lang="es-MX" b="1" dirty="0"/>
              <a:t>Art. 8 Ley 17.801 </a:t>
            </a:r>
            <a:r>
              <a:rPr lang="es-MX" dirty="0"/>
              <a:t>dice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“Formas extrínsecas del documento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MX" dirty="0" smtClean="0"/>
              <a:t>(Art. 9, 15 y 30)</a:t>
            </a:r>
            <a:endParaRPr lang="es-MX" dirty="0"/>
          </a:p>
          <a:p>
            <a:endParaRPr lang="es-MX" b="1" dirty="0"/>
          </a:p>
          <a:p>
            <a:r>
              <a:rPr lang="es-MX" b="1" dirty="0"/>
              <a:t>Sí hay consenso: </a:t>
            </a:r>
            <a:r>
              <a:rPr lang="es-MX" dirty="0"/>
              <a:t>en cuanto a que no se limita solo a las formas extrínsecas</a:t>
            </a:r>
          </a:p>
          <a:p>
            <a:r>
              <a:rPr lang="es-MX" b="1" dirty="0"/>
              <a:t>No hay consenso: </a:t>
            </a:r>
            <a:r>
              <a:rPr lang="es-MX" dirty="0"/>
              <a:t>a que otros aspectos pueden ser objeto de </a:t>
            </a:r>
            <a:r>
              <a:rPr lang="es-MX" dirty="0" smtClean="0"/>
              <a:t>calificación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Plenario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Feidman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  <a:r>
              <a:rPr lang="es-MX" dirty="0"/>
              <a:t>Cuestión del asentimiento conyugal. Mayoría: afirmativa. Minoría: negativa  </a:t>
            </a:r>
            <a:endParaRPr lang="es-MX" dirty="0" smtClean="0"/>
          </a:p>
          <a:p>
            <a:pPr marL="0" indent="0">
              <a:buNone/>
            </a:pPr>
            <a:endParaRPr 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Calificación de documentos judiciales? </a:t>
            </a:r>
            <a:r>
              <a:rPr lang="es-MX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 diferente?</a:t>
            </a:r>
            <a:endParaRPr lang="es-MX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83764-B474-4C15-AA9B-916C2704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17" y="522515"/>
            <a:ext cx="7680960" cy="1341119"/>
          </a:xfrm>
        </p:spPr>
        <p:txBody>
          <a:bodyPr>
            <a:normAutofit/>
          </a:bodyPr>
          <a:lstStyle/>
          <a:p>
            <a:pPr algn="ctr"/>
            <a:r>
              <a:rPr lang="es-MX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Inexactitud registral</a:t>
            </a:r>
            <a:endParaRPr lang="es-AR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0199A-6211-4DD2-A528-06626093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933304"/>
            <a:ext cx="11469188" cy="4641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Es todo </a:t>
            </a: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desacuerdo</a:t>
            </a:r>
            <a:r>
              <a:rPr lang="es-MX" dirty="0"/>
              <a:t> que exista entre lo </a:t>
            </a: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registrado</a:t>
            </a:r>
            <a:r>
              <a:rPr lang="es-MX" dirty="0"/>
              <a:t> y la </a:t>
            </a: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 </a:t>
            </a: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registral 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</a:t>
            </a: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s-MX" b="1" dirty="0"/>
              <a:t>-</a:t>
            </a:r>
            <a:r>
              <a:rPr lang="es-MX" b="1" dirty="0" smtClean="0"/>
              <a:t>Registral: </a:t>
            </a:r>
            <a:r>
              <a:rPr lang="es-MX" dirty="0"/>
              <a:t>error u omisión en el RPI</a:t>
            </a:r>
          </a:p>
          <a:p>
            <a:pPr marL="0" indent="0">
              <a:buNone/>
            </a:pPr>
            <a:r>
              <a:rPr lang="es-MX" b="1" dirty="0"/>
              <a:t>-</a:t>
            </a:r>
            <a:r>
              <a:rPr lang="es-MX" b="1" dirty="0" err="1" smtClean="0"/>
              <a:t>Extrarregistral</a:t>
            </a:r>
            <a:r>
              <a:rPr lang="es-MX" b="1" dirty="0" smtClean="0"/>
              <a:t>: </a:t>
            </a:r>
            <a:r>
              <a:rPr lang="es-MX" dirty="0"/>
              <a:t>mutaciones afuera del RPI que aun no tienen reflejo registral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Rectificaciones </a:t>
            </a: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 35 ley 7.801):</a:t>
            </a:r>
          </a:p>
          <a:p>
            <a:pPr marL="0" indent="0">
              <a:buNone/>
            </a:pPr>
            <a:r>
              <a:rPr lang="es-MX" b="1" dirty="0"/>
              <a:t>-En el documento: </a:t>
            </a:r>
            <a:r>
              <a:rPr lang="es-MX" dirty="0"/>
              <a:t>por instrumento de la misma naturaleza</a:t>
            </a:r>
          </a:p>
          <a:p>
            <a:pPr marL="0" indent="0">
              <a:buNone/>
            </a:pPr>
            <a:r>
              <a:rPr lang="es-AR" b="1" dirty="0"/>
              <a:t>-En la inscripción: </a:t>
            </a:r>
            <a:r>
              <a:rPr lang="es-AR" dirty="0"/>
              <a:t>se rectificará teniendo a la vista el instrumento que la </a:t>
            </a:r>
            <a:r>
              <a:rPr lang="es-AR" dirty="0" smtClean="0"/>
              <a:t>origino</a:t>
            </a: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Distintas situaciones: </a:t>
            </a:r>
            <a:r>
              <a:rPr lang="es-AR" dirty="0" smtClean="0"/>
              <a:t>“buena fe” del 3º </a:t>
            </a:r>
            <a:r>
              <a:rPr lang="es-AR" dirty="0" err="1" smtClean="0"/>
              <a:t>subadquirente</a:t>
            </a:r>
            <a:r>
              <a:rPr lang="es-AR" dirty="0" smtClean="0"/>
              <a:t> del 392 CCC y errores del RPI (“Causa </a:t>
            </a:r>
            <a:r>
              <a:rPr lang="es-AR" dirty="0" err="1" smtClean="0"/>
              <a:t>Malvin</a:t>
            </a:r>
            <a:r>
              <a:rPr lang="es-AR" dirty="0" smtClean="0"/>
              <a:t>”)</a:t>
            </a:r>
            <a:endParaRPr lang="es-AR" dirty="0"/>
          </a:p>
        </p:txBody>
      </p:sp>
      <p:pic>
        <p:nvPicPr>
          <p:cNvPr id="15362" name="Picture 2" descr="Rectificación – Parthenon">
            <a:extLst>
              <a:ext uri="{FF2B5EF4-FFF2-40B4-BE49-F238E27FC236}">
                <a16:creationId xmlns:a16="http://schemas.microsoft.com/office/drawing/2014/main" id="{EC1A045D-4EC7-48A0-830B-851D2B75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3" y="3498748"/>
            <a:ext cx="3126377" cy="13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657" y="801188"/>
            <a:ext cx="6853645" cy="123879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Innovaciones tecnológicas EN EL AMBITO REGISTRAL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3474" y="2275114"/>
            <a:ext cx="11416936" cy="44391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S" dirty="0" smtClean="0"/>
              <a:t>-Es necesario </a:t>
            </a:r>
            <a:r>
              <a:rPr lang="es-ES" b="1" u="sng" dirty="0" smtClean="0"/>
              <a:t>armonizar</a:t>
            </a:r>
            <a:r>
              <a:rPr lang="es-ES" b="1" dirty="0" smtClean="0"/>
              <a:t> </a:t>
            </a:r>
            <a:r>
              <a:rPr lang="es-ES" dirty="0" smtClean="0"/>
              <a:t>las</a:t>
            </a:r>
            <a:r>
              <a:rPr lang="es-ES" b="1" dirty="0" smtClean="0"/>
              <a:t> innovaciones </a:t>
            </a:r>
            <a:r>
              <a:rPr lang="es-ES" dirty="0" smtClean="0"/>
              <a:t>con lo </a:t>
            </a:r>
            <a:r>
              <a:rPr lang="es-ES" b="1" dirty="0" smtClean="0"/>
              <a:t>existente</a:t>
            </a:r>
            <a:r>
              <a:rPr lang="es-ES" dirty="0" smtClean="0"/>
              <a:t>, </a:t>
            </a:r>
            <a:r>
              <a:rPr lang="es-ES" b="1" dirty="0" smtClean="0">
                <a:solidFill>
                  <a:srgbClr val="FF0000"/>
                </a:solidFill>
              </a:rPr>
              <a:t>evitando daños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dirty="0" smtClean="0"/>
              <a:t>-Su </a:t>
            </a:r>
            <a:r>
              <a:rPr lang="es-ES" b="1" u="sng" dirty="0" smtClean="0"/>
              <a:t>incorporación</a:t>
            </a:r>
            <a:r>
              <a:rPr lang="es-ES" dirty="0" smtClean="0"/>
              <a:t> debe ser </a:t>
            </a:r>
            <a:r>
              <a:rPr lang="es-ES" b="1" dirty="0" smtClean="0"/>
              <a:t>gradual </a:t>
            </a:r>
            <a:r>
              <a:rPr lang="es-ES" dirty="0" smtClean="0"/>
              <a:t>con</a:t>
            </a:r>
            <a:r>
              <a:rPr lang="es-ES" b="1" dirty="0" smtClean="0"/>
              <a:t> asesoramiento interdisciplinario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dirty="0" smtClean="0"/>
              <a:t>-Los </a:t>
            </a:r>
            <a:r>
              <a:rPr lang="es-ES" u="sng" dirty="0">
                <a:solidFill>
                  <a:srgbClr val="FF0000"/>
                </a:solidFill>
              </a:rPr>
              <a:t>instrumentos creados por medios electrónicas </a:t>
            </a:r>
            <a:r>
              <a:rPr lang="es-ES" dirty="0"/>
              <a:t>se caracterizan por su </a:t>
            </a:r>
            <a:r>
              <a:rPr lang="es-ES" b="1" dirty="0"/>
              <a:t>inmaterialidad</a:t>
            </a:r>
            <a:r>
              <a:rPr lang="es-ES" dirty="0"/>
              <a:t>, siendo invisible su </a:t>
            </a:r>
            <a:r>
              <a:rPr lang="es-ES" dirty="0" err="1"/>
              <a:t>matricidad</a:t>
            </a:r>
            <a:r>
              <a:rPr lang="es-ES" dirty="0"/>
              <a:t>. </a:t>
            </a:r>
            <a:r>
              <a:rPr lang="es-ES" u="sng" dirty="0"/>
              <a:t>Exigen técnicas de</a:t>
            </a:r>
            <a:r>
              <a:rPr lang="es-ES" dirty="0"/>
              <a:t> </a:t>
            </a:r>
            <a:r>
              <a:rPr lang="es-ES" b="1" dirty="0"/>
              <a:t>guardado</a:t>
            </a:r>
            <a:r>
              <a:rPr lang="es-ES" dirty="0"/>
              <a:t>, de </a:t>
            </a:r>
            <a:r>
              <a:rPr lang="es-ES" b="1" dirty="0"/>
              <a:t>recupero</a:t>
            </a:r>
            <a:r>
              <a:rPr lang="es-ES" dirty="0"/>
              <a:t>, de </a:t>
            </a:r>
            <a:r>
              <a:rPr lang="es-ES" b="1" dirty="0"/>
              <a:t>verificación al enviar y recibirse</a:t>
            </a:r>
            <a:r>
              <a:rPr lang="es-ES" dirty="0"/>
              <a:t>, de </a:t>
            </a:r>
            <a:r>
              <a:rPr lang="es-ES" b="1" dirty="0"/>
              <a:t>inalterabilidad en tránsito</a:t>
            </a:r>
            <a:r>
              <a:rPr lang="es-ES" dirty="0"/>
              <a:t>, de </a:t>
            </a:r>
            <a:r>
              <a:rPr lang="es-ES" b="1" dirty="0"/>
              <a:t>seguridad de las bases de datos </a:t>
            </a:r>
            <a:r>
              <a:rPr lang="es-ES" dirty="0"/>
              <a:t>y de </a:t>
            </a:r>
            <a:r>
              <a:rPr lang="es-ES" b="1" dirty="0"/>
              <a:t>identificación del </a:t>
            </a:r>
            <a:r>
              <a:rPr lang="es-ES" b="1" dirty="0" smtClean="0"/>
              <a:t>autor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es-ES" dirty="0" smtClean="0"/>
              <a:t>Conclusiones del XXI Congreso Nacional de Derecho Registral (2021)</a:t>
            </a:r>
            <a:endParaRPr lang="es-ES" dirty="0"/>
          </a:p>
          <a:p>
            <a:pPr>
              <a:lnSpc>
                <a:spcPct val="200000"/>
              </a:lnSpc>
            </a:pP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89" y="632289"/>
            <a:ext cx="214396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915989" cy="1293028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Testimonios </a:t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digitales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400" i="1" dirty="0" smtClean="0"/>
              <a:t>“Conforme el </a:t>
            </a:r>
            <a:r>
              <a:rPr lang="es-ES" sz="2400" b="1" i="1" dirty="0" smtClean="0"/>
              <a:t>art. 308 </a:t>
            </a:r>
            <a:r>
              <a:rPr lang="es-ES" sz="2400" i="1" dirty="0" smtClean="0"/>
              <a:t>del </a:t>
            </a:r>
            <a:r>
              <a:rPr lang="es-ES" sz="2400" i="1" dirty="0" err="1" smtClean="0"/>
              <a:t>CCyC</a:t>
            </a:r>
            <a:r>
              <a:rPr lang="es-ES" sz="2400" i="1" dirty="0" smtClean="0"/>
              <a:t> se admite la expedición de </a:t>
            </a:r>
            <a:r>
              <a:rPr lang="es-ES" sz="2400" b="1" i="1" dirty="0" smtClean="0"/>
              <a:t>testimonio digital</a:t>
            </a:r>
            <a:r>
              <a:rPr lang="es-ES" sz="2400" i="1" dirty="0" smtClean="0"/>
              <a:t>, al igual que en los folios soporte papel, delegando en la </a:t>
            </a:r>
            <a:r>
              <a:rPr lang="es-ES" sz="2400" i="1" u="sng" dirty="0" smtClean="0"/>
              <a:t>reglamentación local su forma y modo de expedición</a:t>
            </a:r>
            <a:r>
              <a:rPr lang="es-ES" sz="2400" i="1" dirty="0" smtClean="0"/>
              <a:t>. Una interpretación integrativa de los arts. 2, 288, 289, 296, 301 y 308 del CCC admite el documento digital como soporte documental de los testimonios de las escrituras matrices”</a:t>
            </a:r>
          </a:p>
          <a:p>
            <a:pPr marL="0" indent="0" algn="r">
              <a:buNone/>
            </a:pPr>
            <a:endParaRPr lang="es-ES" sz="1400" dirty="0" smtClean="0"/>
          </a:p>
          <a:p>
            <a:pPr marL="0" indent="0" algn="r">
              <a:buNone/>
            </a:pPr>
            <a:r>
              <a:rPr lang="es-ES" sz="1400" dirty="0" smtClean="0"/>
              <a:t>Conclusión Tema I, XXI Congreso Nacional de Derecho Registral. 2021. 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0" y="773431"/>
            <a:ext cx="294513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0343" y="345488"/>
            <a:ext cx="4103914" cy="1524386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Calificación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bienes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091" y="1672047"/>
            <a:ext cx="11773987" cy="50302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-CCC consagra la </a:t>
            </a:r>
            <a:r>
              <a:rPr lang="es-ES" b="1" dirty="0" smtClean="0"/>
              <a:t>“Teo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ría Monista” </a:t>
            </a:r>
            <a:r>
              <a:rPr lang="es-ES" dirty="0" smtClean="0"/>
              <a:t>(464 </a:t>
            </a:r>
            <a:r>
              <a:rPr lang="es-ES" dirty="0" err="1" smtClean="0"/>
              <a:t>inc</a:t>
            </a:r>
            <a:r>
              <a:rPr lang="es-ES" dirty="0" smtClean="0"/>
              <a:t> 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 smtClean="0"/>
              <a:t>-Primer calificador </a:t>
            </a:r>
            <a:r>
              <a:rPr lang="es-ES" dirty="0" smtClean="0"/>
              <a:t>es el hacedor del instrumento, la </a:t>
            </a:r>
            <a:r>
              <a:rPr lang="es-ES" b="1" dirty="0"/>
              <a:t>r</a:t>
            </a:r>
            <a:r>
              <a:rPr lang="es-ES" b="1" dirty="0" smtClean="0"/>
              <a:t>ecalificación</a:t>
            </a:r>
            <a:r>
              <a:rPr lang="es-ES" dirty="0" smtClean="0"/>
              <a:t> efectuada por Notario o Juez </a:t>
            </a:r>
            <a:r>
              <a:rPr lang="es-ES" u="sng" dirty="0" smtClean="0"/>
              <a:t>deberá ser recogida por el RPI</a:t>
            </a:r>
            <a:r>
              <a:rPr lang="es-ES" dirty="0" smtClean="0"/>
              <a:t>,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aún cuando el asiento reflejara la naturaleza de bien mixto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 smtClean="0"/>
              <a:t>-Omisión de manifestación y acreditación del carácter del bien</a:t>
            </a:r>
            <a:r>
              <a:rPr lang="es-ES" dirty="0" smtClean="0"/>
              <a:t> u la </a:t>
            </a:r>
            <a:r>
              <a:rPr lang="es-ES" b="1" dirty="0" smtClean="0"/>
              <a:t>omisión de la conformidad conyugal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(art. 466), </a:t>
            </a:r>
            <a:r>
              <a:rPr lang="es-ES" dirty="0" smtClean="0"/>
              <a:t>el RPI podrá </a:t>
            </a:r>
            <a:r>
              <a:rPr lang="es-ES" b="1" u="sng" dirty="0" smtClean="0">
                <a:solidFill>
                  <a:srgbClr val="FF0000"/>
                </a:solidFill>
              </a:rPr>
              <a:t>OBSERVAR</a:t>
            </a:r>
            <a:r>
              <a:rPr lang="es-ES" dirty="0" smtClean="0"/>
              <a:t> el documento, </a:t>
            </a:r>
            <a:r>
              <a:rPr lang="es-ES" b="1" u="sng" dirty="0" smtClean="0">
                <a:solidFill>
                  <a:srgbClr val="FF0000"/>
                </a:solidFill>
              </a:rPr>
              <a:t>y aceptar </a:t>
            </a:r>
            <a:r>
              <a:rPr lang="es-ES" dirty="0" smtClean="0"/>
              <a:t>la posterior </a:t>
            </a:r>
            <a:r>
              <a:rPr lang="es-ES" u="sng" dirty="0" smtClean="0"/>
              <a:t>escritura aclaratoria o complementaria </a:t>
            </a:r>
            <a:r>
              <a:rPr lang="es-ES" dirty="0" smtClean="0"/>
              <a:t>que subsane dicha omisión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-La </a:t>
            </a:r>
            <a:r>
              <a:rPr lang="es-ES" b="1" dirty="0" smtClean="0"/>
              <a:t>intervención judicial </a:t>
            </a:r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dirty="0" err="1">
                <a:solidFill>
                  <a:srgbClr val="FF0000"/>
                </a:solidFill>
              </a:rPr>
              <a:t>ú</a:t>
            </a:r>
            <a:r>
              <a:rPr lang="es-ES" dirty="0" err="1" smtClean="0">
                <a:solidFill>
                  <a:srgbClr val="FF0000"/>
                </a:solidFill>
              </a:rPr>
              <a:t>lt</a:t>
            </a:r>
            <a:r>
              <a:rPr lang="es-ES" dirty="0" smtClean="0">
                <a:solidFill>
                  <a:srgbClr val="FF0000"/>
                </a:solidFill>
              </a:rPr>
              <a:t>. Pte. 466) </a:t>
            </a:r>
            <a:r>
              <a:rPr lang="es-ES" dirty="0" smtClean="0"/>
              <a:t>procede en supuestos que el cónyuge se negare a prestar su conformidad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38" y="320236"/>
            <a:ext cx="2102561" cy="15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3280" y="783870"/>
            <a:ext cx="6814457" cy="129302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 obtenidos durante el régimen de separación de bienes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137" y="2351413"/>
            <a:ext cx="11416937" cy="44152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-Necesario </a:t>
            </a:r>
            <a:r>
              <a:rPr lang="es-ES" b="1" u="sng" dirty="0" smtClean="0"/>
              <a:t>dar publicidad registral al carácter PERSONAL </a:t>
            </a:r>
            <a:r>
              <a:rPr lang="es-ES" dirty="0" smtClean="0"/>
              <a:t>de los bienes adquiridos vigente el régimen de separación de bienes, </a:t>
            </a:r>
            <a:r>
              <a:rPr lang="es-ES" b="1" dirty="0" smtClean="0">
                <a:solidFill>
                  <a:srgbClr val="FF0000"/>
                </a:solidFill>
              </a:rPr>
              <a:t>debiendo causarse en el documento de adquisición la calificación</a:t>
            </a:r>
          </a:p>
          <a:p>
            <a:pPr marL="0" indent="0">
              <a:lnSpc>
                <a:spcPct val="150000"/>
              </a:lnSpc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 smtClean="0"/>
              <a:t>-No resulta exigible </a:t>
            </a:r>
            <a:r>
              <a:rPr lang="es-ES" dirty="0" smtClean="0"/>
              <a:t>para la inscripción de los bienes adquiridos por acogimiento al régimen de separación de bienes o resultantes del acuerdo partitivo por divorcio o muerte </a:t>
            </a:r>
            <a:r>
              <a:rPr lang="es-ES" b="1" dirty="0" smtClean="0"/>
              <a:t>la </a:t>
            </a:r>
            <a:r>
              <a:rPr lang="es-ES" b="1" u="sng" dirty="0" smtClean="0"/>
              <a:t>previa inscripción en el Registro Civil</a:t>
            </a:r>
            <a:r>
              <a:rPr lang="es-ES" b="1" dirty="0" smtClean="0"/>
              <a:t> de la </a:t>
            </a:r>
            <a:r>
              <a:rPr lang="es-ES" b="1" u="sng" dirty="0" smtClean="0"/>
              <a:t>escritura de sometimiento a dicho régimen</a:t>
            </a:r>
            <a:r>
              <a:rPr lang="es-ES" b="1" dirty="0" smtClean="0"/>
              <a:t> o la </a:t>
            </a:r>
            <a:r>
              <a:rPr lang="es-ES" b="1" u="sng" dirty="0" smtClean="0"/>
              <a:t>sentencia respectiva</a:t>
            </a:r>
            <a:endParaRPr lang="es-ES" b="1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737" y="509355"/>
            <a:ext cx="1762125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509" y="364215"/>
            <a:ext cx="3448595" cy="129302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partición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303" y="1476444"/>
            <a:ext cx="11329852" cy="52164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¿Partición otorgada por instrumento privado? </a:t>
            </a:r>
            <a:r>
              <a:rPr lang="es-ES" sz="2000" dirty="0" smtClean="0"/>
              <a:t>presentada en el expediente judicial es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admisible </a:t>
            </a:r>
            <a:r>
              <a:rPr lang="es-ES" sz="2000" dirty="0" smtClean="0"/>
              <a:t>y deberá ser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receptada por el RPI </a:t>
            </a:r>
            <a:r>
              <a:rPr lang="es-ES" sz="2000" dirty="0" smtClean="0"/>
              <a:t>y es </a:t>
            </a:r>
            <a:r>
              <a:rPr lang="es-ES" sz="2000" dirty="0"/>
              <a:t>regida por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autonomía de la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voluntad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¿Comuneros </a:t>
            </a:r>
            <a:r>
              <a:rPr lang="es-ES" sz="2000" dirty="0">
                <a:solidFill>
                  <a:srgbClr val="FF0000"/>
                </a:solidFill>
              </a:rPr>
              <a:t>pueden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distribuir el acervo de la manera que lo consideren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conveniente?</a:t>
            </a:r>
            <a:endParaRPr lang="es-ES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" sz="2000" dirty="0" smtClean="0"/>
              <a:t>Sí, dejando </a:t>
            </a:r>
            <a:r>
              <a:rPr lang="es-ES" sz="2000" b="1" dirty="0"/>
              <a:t>constancia de los motivos </a:t>
            </a:r>
            <a:r>
              <a:rPr lang="es-ES" sz="2000" dirty="0"/>
              <a:t>que determinaron su </a:t>
            </a:r>
            <a:r>
              <a:rPr lang="es-ES" sz="2000" dirty="0" smtClean="0"/>
              <a:t>decisión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s-ES" sz="20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¿Desde cuándo se puede hacer partición privada?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" sz="2000" dirty="0" smtClean="0"/>
              <a:t>Partición </a:t>
            </a:r>
            <a:r>
              <a:rPr lang="es-ES" sz="2000" dirty="0"/>
              <a:t>privada de bienes </a:t>
            </a:r>
            <a:r>
              <a:rPr lang="es-ES" sz="2000" u="sng" dirty="0"/>
              <a:t>puede ser celebrada por los herederos legitimarios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el fallecimiento del causante</a:t>
            </a:r>
            <a:r>
              <a:rPr lang="es-ES" sz="2000" dirty="0"/>
              <a:t>, con prescindencia del inicio del sucesorio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endParaRPr lang="es-ES" sz="17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1" y="319465"/>
            <a:ext cx="2447108" cy="11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20337" y="2133601"/>
            <a:ext cx="11140440" cy="42505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s-ES" sz="2400" dirty="0"/>
              <a:t>-Partición privada que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incorpore 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inmuebles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ajenos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acervo </a:t>
            </a:r>
            <a:r>
              <a:rPr lang="es-ES" sz="2400" dirty="0"/>
              <a:t>requiere instrumentación por </a:t>
            </a:r>
            <a:r>
              <a:rPr lang="es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 </a:t>
            </a:r>
            <a:r>
              <a:rPr lang="es-E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endParaRPr lang="es-ES" sz="2400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s-ES" sz="2400" dirty="0"/>
              <a:t>-Se reconoce coexistencia de las </a:t>
            </a:r>
            <a:r>
              <a:rPr lang="es-ES" sz="2400" u="sng" dirty="0"/>
              <a:t>indivisiones hereditaria y </a:t>
            </a:r>
            <a:r>
              <a:rPr lang="es-ES" sz="2400" u="sng" dirty="0" err="1"/>
              <a:t>poscomunitaria</a:t>
            </a:r>
            <a:r>
              <a:rPr lang="es-ES" sz="2400" dirty="0"/>
              <a:t>, las que pueden partirse en </a:t>
            </a:r>
            <a:r>
              <a:rPr lang="es-ES" sz="2400" b="1" dirty="0"/>
              <a:t>un mismo </a:t>
            </a:r>
            <a:r>
              <a:rPr lang="es-ES" sz="2400" b="1" dirty="0" smtClean="0"/>
              <a:t>acto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endParaRPr lang="es-ES" sz="2400" b="1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s-ES" sz="2400" dirty="0"/>
              <a:t>-La presencia de todos los coparticipes no se vera afectada si las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voluntades se expresan en diferentes momentos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30" y="562344"/>
            <a:ext cx="2730838" cy="140252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02629" y="562344"/>
            <a:ext cx="3448595" cy="129302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partición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1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794" y="873785"/>
            <a:ext cx="4617719" cy="129302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de la vivienda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051" y="2090057"/>
            <a:ext cx="11660778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¿Están </a:t>
            </a:r>
            <a:r>
              <a:rPr lang="es-ES" u="sng" dirty="0" smtClean="0">
                <a:solidFill>
                  <a:srgbClr val="FF0000"/>
                </a:solidFill>
              </a:rPr>
              <a:t>legitimados para afectar </a:t>
            </a:r>
            <a:r>
              <a:rPr lang="es-ES" dirty="0" smtClean="0"/>
              <a:t>los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titulares de derechos reales que se ejercen por la posesión</a:t>
            </a:r>
            <a:r>
              <a:rPr lang="es-ES" dirty="0"/>
              <a:t>?</a:t>
            </a:r>
            <a:r>
              <a:rPr lang="es-ES" dirty="0" smtClean="0"/>
              <a:t> con destino vivienda (usufructuarios, usuarios, superficiarios, etc.) </a:t>
            </a:r>
            <a:r>
              <a:rPr lang="es-ES" u="sng" dirty="0" smtClean="0"/>
              <a:t>sin necesidad de conformidad del nudo propietario</a:t>
            </a:r>
          </a:p>
          <a:p>
            <a:pPr marL="0" indent="0">
              <a:lnSpc>
                <a:spcPct val="150000"/>
              </a:lnSpc>
              <a:buNone/>
            </a:pPr>
            <a:endParaRPr lang="es-ES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¿Puede afectarse </a:t>
            </a:r>
            <a:r>
              <a:rPr lang="es-ES" u="sng" dirty="0" smtClean="0"/>
              <a:t>varios inmuebles</a:t>
            </a:r>
            <a:r>
              <a:rPr lang="es-ES" dirty="0" smtClean="0"/>
              <a:t>, siempre que el constituyente </a:t>
            </a:r>
            <a:r>
              <a:rPr lang="es-ES" dirty="0" smtClean="0">
                <a:solidFill>
                  <a:srgbClr val="FF0000"/>
                </a:solidFill>
              </a:rPr>
              <a:t>no sea propietario único </a:t>
            </a:r>
            <a:r>
              <a:rPr lang="es-ES" dirty="0" smtClean="0"/>
              <a:t>de más de uno de ellos? El destino vivienda debe ser de al menos alguno de los beneficiarios (244 ter par)</a:t>
            </a:r>
          </a:p>
          <a:p>
            <a:pPr marL="0" lvl="0" indent="0">
              <a:buNone/>
            </a:pPr>
            <a:r>
              <a:rPr lang="es-ES" sz="2000" dirty="0">
                <a:solidFill>
                  <a:prstClr val="black"/>
                </a:solidFill>
              </a:rPr>
              <a:t>-</a:t>
            </a:r>
            <a:r>
              <a:rPr lang="es-ES" sz="2000" b="1" dirty="0">
                <a:solidFill>
                  <a:prstClr val="black"/>
                </a:solidFill>
              </a:rPr>
              <a:t>No es necesario la inscripción de la Unión </a:t>
            </a:r>
            <a:r>
              <a:rPr lang="es-ES" sz="2000" b="1" dirty="0" err="1">
                <a:solidFill>
                  <a:prstClr val="black"/>
                </a:solidFill>
              </a:rPr>
              <a:t>Convivencial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dirty="0">
                <a:solidFill>
                  <a:prstClr val="black"/>
                </a:solidFill>
              </a:rPr>
              <a:t>para que el conviviente sea beneficiario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172" y="534150"/>
            <a:ext cx="2175439" cy="15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934" y="1924594"/>
            <a:ext cx="11451769" cy="4528457"/>
          </a:xfrm>
        </p:spPr>
        <p:txBody>
          <a:bodyPr>
            <a:no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s-ES" sz="2400" dirty="0">
                <a:solidFill>
                  <a:prstClr val="black"/>
                </a:solidFill>
              </a:rPr>
              <a:t>-La subrogación de vivienda es procedente </a:t>
            </a:r>
            <a:r>
              <a:rPr lang="es-ES" sz="2400" b="1" dirty="0">
                <a:solidFill>
                  <a:prstClr val="black"/>
                </a:solidFill>
              </a:rPr>
              <a:t>sin considerar el valor patrimonial </a:t>
            </a:r>
            <a:r>
              <a:rPr lang="es-ES" sz="2400" dirty="0">
                <a:solidFill>
                  <a:prstClr val="black"/>
                </a:solidFill>
              </a:rPr>
              <a:t>de los inmuebles </a:t>
            </a:r>
            <a:r>
              <a:rPr lang="es-ES" sz="2400" dirty="0" smtClean="0">
                <a:solidFill>
                  <a:prstClr val="black"/>
                </a:solidFill>
              </a:rPr>
              <a:t>involucrados</a:t>
            </a:r>
          </a:p>
          <a:p>
            <a:pPr marL="0" lvl="0" indent="0">
              <a:lnSpc>
                <a:spcPct val="200000"/>
              </a:lnSpc>
              <a:buNone/>
            </a:pPr>
            <a:endParaRPr lang="es-ES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200000"/>
              </a:lnSpc>
              <a:buNone/>
            </a:pPr>
            <a:r>
              <a:rPr lang="es-ES" sz="2400" dirty="0">
                <a:solidFill>
                  <a:prstClr val="black"/>
                </a:solidFill>
              </a:rPr>
              <a:t>-</a:t>
            </a:r>
            <a:r>
              <a:rPr lang="es-ES" sz="2400" b="1" dirty="0">
                <a:solidFill>
                  <a:prstClr val="black"/>
                </a:solidFill>
              </a:rPr>
              <a:t>No hay plazo establecido </a:t>
            </a:r>
            <a:r>
              <a:rPr lang="es-ES" sz="2400" dirty="0">
                <a:solidFill>
                  <a:prstClr val="black"/>
                </a:solidFill>
              </a:rPr>
              <a:t>para ejercer el derecho de subrogación sobre los importes que sustituyan la vivienda (Minoría: habla de “plazo razonable</a:t>
            </a:r>
            <a:r>
              <a:rPr lang="es-ES" sz="2400" dirty="0" smtClean="0">
                <a:solidFill>
                  <a:prstClr val="black"/>
                </a:solidFill>
              </a:rPr>
              <a:t>”)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783" y="539933"/>
            <a:ext cx="2707708" cy="146304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00502" y="992777"/>
            <a:ext cx="4617719" cy="1149531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Subrogación</a:t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3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207" y="2882538"/>
            <a:ext cx="2341245" cy="23608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0" y="764373"/>
            <a:ext cx="4191000" cy="1293028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721" y="2299063"/>
            <a:ext cx="9379130" cy="43550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u="sng" dirty="0" smtClean="0"/>
              <a:t>Objetable</a:t>
            </a:r>
            <a:r>
              <a:rPr lang="es-ES" dirty="0" smtClean="0"/>
              <a:t> la ubicación del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 fiduciario </a:t>
            </a:r>
            <a:r>
              <a:rPr lang="es-ES" dirty="0" smtClean="0"/>
              <a:t>en el Libro de Contratos, ya que es un tipo de dominio imperfecto (en conjunto con Revocable y Desmembrado) 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Incorpora el </a:t>
            </a:r>
            <a:r>
              <a:rPr lang="es-ES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del Consumidor</a:t>
            </a:r>
            <a:r>
              <a:rPr lang="es-ES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en el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“tiempo compartido” (2100) y </a:t>
            </a:r>
            <a:r>
              <a:rPr lang="es-ES" dirty="0" smtClean="0"/>
              <a:t>en el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“cementerio privado” (2111)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3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422" y="1645920"/>
            <a:ext cx="11878491" cy="49203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rgbClr val="FF0000"/>
                </a:solidFill>
              </a:rPr>
              <a:t>¿</a:t>
            </a:r>
            <a:r>
              <a:rPr lang="es-ES" sz="2400" dirty="0" smtClean="0">
                <a:solidFill>
                  <a:srgbClr val="FF0000"/>
                </a:solidFill>
              </a:rPr>
              <a:t>Se puede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subrogar a otro inmueble ya existente en el patrimonio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del subrogante?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rgbClr val="FF0000"/>
                </a:solidFill>
              </a:rPr>
              <a:t>¿</a:t>
            </a:r>
            <a:r>
              <a:rPr lang="es-ES" sz="2400" dirty="0" smtClean="0">
                <a:solidFill>
                  <a:srgbClr val="FF0000"/>
                </a:solidFill>
              </a:rPr>
              <a:t>Puede ejercerse el derecho de subrogación, aun cuando el afectante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hubiere hecho expresa reserva de su ejercicio?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(conveniencia de exteriorizar su voluntad subrogante al momento de la transmisión del bien afectado)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rgbClr val="FF0000"/>
                </a:solidFill>
              </a:rPr>
              <a:t>¿</a:t>
            </a:r>
            <a:r>
              <a:rPr lang="es-ES" sz="2400" dirty="0" smtClean="0">
                <a:solidFill>
                  <a:srgbClr val="FF0000"/>
                </a:solidFill>
              </a:rPr>
              <a:t>Corresponde la subsistencia de la afectación, a rogación de parte, en el caso de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transmisión de la vivienda a un beneficiario?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…con efectos desde la afectación originaria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617" y="174227"/>
            <a:ext cx="2577055" cy="13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1166" y="372488"/>
            <a:ext cx="8610600" cy="1293028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Circulación del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 notarial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217" y="1863634"/>
            <a:ext cx="11582400" cy="46329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 NOTARIAL</a:t>
            </a:r>
            <a:r>
              <a:rPr lang="es-ES" dirty="0" smtClean="0"/>
              <a:t>                Debe permitirse su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 circulación, </a:t>
            </a:r>
            <a:r>
              <a:rPr lang="es-ES" dirty="0" smtClean="0"/>
              <a:t>así como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reconocérsele en cualquier país los mismos efectos que se le otorguen en su país de origen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LEGALIZACION DE PRIMER GRADO: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Colegios de Escribanos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LEGALIZACION DE SEGUNDO GRADO: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 de destino adherido a C. de la Haya: Col. Escribanos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 de destino no adherido: Ministerio de Relaciones Exteriores y Autoridad Consultar del país donde se dirija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953691" y="2168434"/>
            <a:ext cx="853440" cy="174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95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091" y="1436914"/>
            <a:ext cx="11660778" cy="5146766"/>
          </a:xfrm>
        </p:spPr>
        <p:txBody>
          <a:bodyPr/>
          <a:lstStyle/>
          <a:p>
            <a:r>
              <a:rPr lang="es-ES" dirty="0" smtClean="0"/>
              <a:t>Argentina, Brasil, Paraguay y </a:t>
            </a:r>
            <a:r>
              <a:rPr lang="es-ES" dirty="0"/>
              <a:t>U</a:t>
            </a:r>
            <a:r>
              <a:rPr lang="es-ES" dirty="0" smtClean="0"/>
              <a:t>ruguay adheridos a la Convección de la Haya de 1961</a:t>
            </a:r>
          </a:p>
          <a:p>
            <a:r>
              <a:rPr lang="es-ES" b="1" dirty="0" smtClean="0"/>
              <a:t>Cónsules Argentinos </a:t>
            </a:r>
            <a:r>
              <a:rPr lang="es-ES" dirty="0" smtClean="0"/>
              <a:t>en cualquier lugar del mundo tienen funciones notariales y el documento emitido por ellos </a:t>
            </a:r>
            <a:r>
              <a:rPr lang="es-ES" b="1" dirty="0" smtClean="0"/>
              <a:t>no exige ningún tipo de habilitación</a:t>
            </a:r>
            <a:r>
              <a:rPr lang="es-ES" dirty="0" smtClean="0"/>
              <a:t>, ni legalización, ni apostilla, para ser presentados ante un notario argentino, conforme fue resuelto por el CFNA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Argentina-Brasil: </a:t>
            </a:r>
            <a:r>
              <a:rPr lang="es-ES" dirty="0" smtClean="0"/>
              <a:t>Convenio celebrado 16/10/2003. Se exime de autenticación consular los documentos públicos de origen administrativo y notarial</a:t>
            </a:r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1629/2001: </a:t>
            </a:r>
            <a:r>
              <a:rPr lang="es-ES" dirty="0" smtClean="0"/>
              <a:t>Intervención de cónsul argentino se puede usar sin más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Tratados de Montevideo 1889 (Perú y Bolivia) y 1940 (Uruguay y Paraguay)</a:t>
            </a:r>
            <a:r>
              <a:rPr lang="es-ES" dirty="0" smtClean="0"/>
              <a:t>: Hecho conforme a las leyes del país donde procede y autenticado por el agente diplomático/consular que en dicho país tuviere el Estado donde se va a ejecutar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MERCOSUR: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Las Leñas (1992):</a:t>
            </a:r>
            <a:r>
              <a:rPr lang="es-ES" dirty="0" smtClean="0"/>
              <a:t> instrumentos públicos emanados de un Estado parte tendrán en el otro la misma fuerza probatoria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9376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343" y="1428207"/>
            <a:ext cx="11660777" cy="5233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2667 CCC: Derecho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aplicable. Derechos reales sobre inmuebles. </a:t>
            </a:r>
            <a:r>
              <a:rPr lang="es-ES" dirty="0"/>
              <a:t>Los derechos reales sobre inmuebles se rigen por la </a:t>
            </a:r>
            <a:r>
              <a:rPr lang="es-ES" u="sng" dirty="0">
                <a:solidFill>
                  <a:srgbClr val="FF0000"/>
                </a:solidFill>
              </a:rPr>
              <a:t>ley del lugar de su situación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Los </a:t>
            </a: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contratos hechos en un país extranjero para transferir derechos reales sobre inmuebles situados en la República</a:t>
            </a:r>
            <a:r>
              <a:rPr lang="es-ES" dirty="0"/>
              <a:t>, tienen la </a:t>
            </a: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misma fuerza </a:t>
            </a:r>
            <a:r>
              <a:rPr lang="es-ES" dirty="0"/>
              <a:t>que los hechos en el territorio del Estado, siempre que consten en </a:t>
            </a: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públicos </a:t>
            </a:r>
            <a:r>
              <a:rPr lang="es-ES" dirty="0"/>
              <a:t>y se presenten </a:t>
            </a: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legalizados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eliminó </a:t>
            </a:r>
            <a:r>
              <a:rPr lang="es-ES" dirty="0"/>
              <a:t>el exequatur, el proceso judicial y la consecuente orden de </a:t>
            </a:r>
            <a:r>
              <a:rPr lang="es-ES" dirty="0" smtClean="0"/>
              <a:t>protocolización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dudas </a:t>
            </a:r>
            <a:r>
              <a:rPr lang="es-ES" dirty="0" smtClean="0"/>
              <a:t>con respecto a cuando entendemos que es I. Pub en otros países.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Si esta en otro idioma recurrimos al 302 segundo párrafo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DTR 9/2016 CABA </a:t>
            </a:r>
            <a:r>
              <a:rPr lang="es-ES" dirty="0" smtClean="0"/>
              <a:t>el RPI calificara la </a:t>
            </a:r>
            <a:r>
              <a:rPr lang="es-ES" dirty="0" err="1" smtClean="0"/>
              <a:t>manifestacion</a:t>
            </a:r>
            <a:r>
              <a:rPr lang="es-ES" dirty="0" smtClean="0"/>
              <a:t> del autorizante del carácter de instrumento publico que revista el documento </a:t>
            </a:r>
            <a:r>
              <a:rPr lang="es-ES" dirty="0" err="1" smtClean="0"/>
              <a:t>presentdo</a:t>
            </a:r>
            <a:r>
              <a:rPr lang="es-ES" dirty="0" smtClean="0"/>
              <a:t> según la ley del lugar de otorgamiento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4011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468" y="1911727"/>
            <a:ext cx="6453051" cy="1293028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APOSTILLA DIGITAL</a:t>
            </a:r>
            <a:endParaRPr lang="es-E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16" y="3516087"/>
            <a:ext cx="6873241" cy="15152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E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VERIFICACION: </a:t>
            </a:r>
          </a:p>
          <a:p>
            <a:pPr marL="0" indent="0">
              <a:buNone/>
            </a:pPr>
            <a:r>
              <a:rPr lang="es-ES" sz="8000" dirty="0" smtClean="0"/>
              <a:t>https</a:t>
            </a:r>
            <a:r>
              <a:rPr lang="es-ES" sz="8000" dirty="0"/>
              <a:t>://</a:t>
            </a:r>
            <a:r>
              <a:rPr lang="es-ES" sz="8000" dirty="0" smtClean="0"/>
              <a:t>www.argentina.gob.ar/legalizacion-internacional</a:t>
            </a:r>
            <a:endParaRPr lang="es-ES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46" y="461555"/>
            <a:ext cx="4754880" cy="61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51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7062" y="442156"/>
            <a:ext cx="6315891" cy="1293028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a construir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927" y="1735184"/>
            <a:ext cx="11643360" cy="48484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Prehorizontalidad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19.724 </a:t>
            </a:r>
            <a:r>
              <a:rPr lang="es-ES" dirty="0" smtClean="0"/>
              <a:t>fue derogada por el CCC en 2015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 </a:t>
            </a:r>
            <a:r>
              <a:rPr lang="es-ES" dirty="0" smtClean="0"/>
              <a:t>(Art 2070 a 2072): Exige un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</a:t>
            </a:r>
            <a:r>
              <a:rPr lang="es-ES" b="1" dirty="0" smtClean="0"/>
              <a:t> </a:t>
            </a:r>
            <a:r>
              <a:rPr lang="es-ES" dirty="0" smtClean="0"/>
              <a:t>obligatorio por el titular </a:t>
            </a:r>
            <a:r>
              <a:rPr lang="es-ES" dirty="0" err="1" smtClean="0"/>
              <a:t>dominial</a:t>
            </a:r>
            <a:r>
              <a:rPr lang="es-ES" dirty="0" smtClean="0"/>
              <a:t> para el riesgo de fracaso de la operación</a:t>
            </a:r>
          </a:p>
          <a:p>
            <a:r>
              <a:rPr lang="es-ES" dirty="0" smtClean="0"/>
              <a:t>Ley Pampeana 483 no establece nada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2080 </a:t>
            </a:r>
            <a:r>
              <a:rPr lang="es-ES" dirty="0" smtClean="0"/>
              <a:t>(CABA): 2</a:t>
            </a:r>
            <a:r>
              <a:rPr lang="es-ES" dirty="0"/>
              <a:t>. Unidades por Construir o en Construcción.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dirty="0"/>
              <a:t>Si en el reglamento de copropiedad y administración se incluyeren unidades por construir o en construcción, los </a:t>
            </a:r>
            <a:r>
              <a:rPr lang="es-ES" b="1" dirty="0"/>
              <a:t>asientos registrales consignarán tal circunstancia</a:t>
            </a:r>
            <a:r>
              <a:rPr lang="es-ES" dirty="0"/>
              <a:t>. Respecto de ellas sólo se admitirá el registro de </a:t>
            </a:r>
            <a:r>
              <a:rPr lang="es-ES" b="1" dirty="0"/>
              <a:t>medidas precautorias </a:t>
            </a:r>
            <a:r>
              <a:rPr lang="es-ES" dirty="0"/>
              <a:t>dispuestas por autoridad competente, haciéndose saber a los jueces que dichas unidades no pueden ser objeto de actos que transmitan o constituyan derechos reales hasta que fueren habilitados.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114.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Obtenida la habilitación de las unidades a que se refiere el artículo anterior, se hará constar tal circunstancia en </a:t>
            </a:r>
            <a:r>
              <a:rPr lang="es-ES" b="1" dirty="0"/>
              <a:t>acta notarial </a:t>
            </a:r>
            <a:r>
              <a:rPr lang="es-ES" dirty="0"/>
              <a:t>de la que se tomará razón en los asientos correspondientes.</a:t>
            </a:r>
          </a:p>
        </p:txBody>
      </p:sp>
    </p:spTree>
    <p:extLst>
      <p:ext uri="{BB962C8B-B14F-4D97-AF65-F5344CB8AC3E}">
        <p14:creationId xmlns:p14="http://schemas.microsoft.com/office/powerpoint/2010/main" val="3540003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8023" y="2105493"/>
            <a:ext cx="9113520" cy="3302530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¿otras formas de publicidad</a:t>
            </a:r>
            <a:b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argentina?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562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470263"/>
            <a:ext cx="10894423" cy="5947955"/>
          </a:xfrm>
        </p:spPr>
      </p:pic>
    </p:spTree>
    <p:extLst>
      <p:ext uri="{BB962C8B-B14F-4D97-AF65-F5344CB8AC3E}">
        <p14:creationId xmlns:p14="http://schemas.microsoft.com/office/powerpoint/2010/main" val="16990221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7" y="487680"/>
            <a:ext cx="11094720" cy="59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8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7" y="287382"/>
            <a:ext cx="11146970" cy="62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dchos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Reales en el ccc?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59726"/>
            <a:ext cx="10820400" cy="4024125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Lo incorporo en el Libro Cuarto (art 1882-2276)</a:t>
            </a:r>
          </a:p>
          <a:p>
            <a:r>
              <a:rPr lang="es-ES" dirty="0" smtClean="0"/>
              <a:t>Ya no hablamos de “relación” con la cosa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1882</a:t>
            </a:r>
            <a:r>
              <a:rPr lang="es-ES" dirty="0" smtClean="0"/>
              <a:t>                es un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JÚRIDICO</a:t>
            </a:r>
            <a:r>
              <a:rPr lang="es-ES" dirty="0" smtClean="0"/>
              <a:t>       te lo da la ley (≠ dcho. personal)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derecho subjetivo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De “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legal</a:t>
            </a:r>
            <a:r>
              <a:rPr lang="es-ES" dirty="0" smtClean="0"/>
              <a:t>” (</a:t>
            </a:r>
            <a:r>
              <a:rPr lang="es-ES" dirty="0" smtClean="0">
                <a:solidFill>
                  <a:prstClr val="black"/>
                </a:solidFill>
              </a:rPr>
              <a:t>≠ numerus clausus)</a:t>
            </a:r>
          </a:p>
          <a:p>
            <a:pPr marL="0" indent="0">
              <a:buNone/>
            </a:pPr>
            <a:endParaRPr lang="es-E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prstClr val="black"/>
                </a:solidFill>
              </a:rPr>
              <a:t>Que </a:t>
            </a:r>
            <a:r>
              <a:rPr lang="es-ES" u="sng" dirty="0" smtClean="0">
                <a:solidFill>
                  <a:prstClr val="black"/>
                </a:solidFill>
              </a:rPr>
              <a:t>se ejerce directamente sobre su </a:t>
            </a:r>
            <a:r>
              <a:rPr lang="es-E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  <a:r>
              <a:rPr lang="es-ES" dirty="0" smtClean="0">
                <a:solidFill>
                  <a:prstClr val="black"/>
                </a:solidFill>
              </a:rPr>
              <a:t>, en forma autónoma</a:t>
            </a:r>
          </a:p>
          <a:p>
            <a:pPr marL="0" indent="0">
              <a:buNone/>
            </a:pPr>
            <a:endParaRPr lang="es-E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prstClr val="black"/>
                </a:solidFill>
              </a:rPr>
              <a:t>Atribuye facultades de </a:t>
            </a:r>
            <a:r>
              <a:rPr lang="es-E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persecución y preferencia </a:t>
            </a:r>
            <a:r>
              <a:rPr lang="es-ES" dirty="0" smtClean="0">
                <a:solidFill>
                  <a:prstClr val="black"/>
                </a:solidFill>
              </a:rPr>
              <a:t>y otras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Flecha doblada hacia arriba 3"/>
          <p:cNvSpPr/>
          <p:nvPr/>
        </p:nvSpPr>
        <p:spPr>
          <a:xfrm rot="5400000">
            <a:off x="3711484" y="3399610"/>
            <a:ext cx="400594" cy="478972"/>
          </a:xfrm>
          <a:prstGeom prst="bentUpArrow">
            <a:avLst>
              <a:gd name="adj1" fmla="val 27174"/>
              <a:gd name="adj2" fmla="val 25000"/>
              <a:gd name="adj3" fmla="val 42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5312228" y="3225438"/>
            <a:ext cx="278675" cy="213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1527266" y="3245032"/>
            <a:ext cx="705394" cy="193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462" y="4829123"/>
            <a:ext cx="2360024" cy="1457053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685800" y="2914106"/>
            <a:ext cx="841466" cy="83602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8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sapp Logo Editorial Ilustrativo Sobre Fondo Blanco Imagen editorial -  Ilustración de insignia, fondo: 208333085">
            <a:extLst>
              <a:ext uri="{FF2B5EF4-FFF2-40B4-BE49-F238E27FC236}">
                <a16:creationId xmlns:a16="http://schemas.microsoft.com/office/drawing/2014/main" id="{D1A55F4B-DD38-F8C7-6422-6F576736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7" y="4733834"/>
            <a:ext cx="1048924" cy="7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77E8BE-BE68-C8D2-CAB6-EFCD1B12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998" y="1697546"/>
            <a:ext cx="7873412" cy="1669057"/>
          </a:xfrm>
        </p:spPr>
        <p:txBody>
          <a:bodyPr>
            <a:noAutofit/>
          </a:bodyPr>
          <a:lstStyle/>
          <a:p>
            <a:r>
              <a:rPr lang="es-MX" sz="6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lang="es-AR" sz="6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EC4BFF-52B9-5612-E0B8-3300B59B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331" y="4002444"/>
            <a:ext cx="9644380" cy="1854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Diego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Mayordomo</a:t>
            </a:r>
          </a:p>
          <a:p>
            <a:pPr marL="0" indent="0">
              <a:buNone/>
            </a:pPr>
            <a:r>
              <a:rPr lang="es-MX" sz="2400" b="1" dirty="0" smtClean="0">
                <a:latin typeface="Arial Rounded MT Bold" panose="020F0704030504030204" pitchFamily="34" charset="0"/>
              </a:rPr>
              <a:t>escmayordomo@gmail.com</a:t>
            </a:r>
            <a:endParaRPr lang="es-MX" sz="2400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latin typeface="Arial Rounded MT Bold" panose="020F0704030504030204" pitchFamily="34" charset="0"/>
              </a:rPr>
              <a:t>+54 (2954) 605315</a:t>
            </a:r>
          </a:p>
          <a:p>
            <a:pPr marL="0" indent="0">
              <a:buNone/>
            </a:pPr>
            <a:r>
              <a:rPr lang="es-MX" sz="2400" b="1" dirty="0" smtClean="0">
                <a:latin typeface="Arial Rounded MT Bold" panose="020F0704030504030204" pitchFamily="34" charset="0"/>
              </a:rPr>
              <a:t>@</a:t>
            </a:r>
            <a:r>
              <a:rPr lang="es-MX" sz="2400" b="1" dirty="0" err="1" smtClean="0">
                <a:latin typeface="Arial Rounded MT Bold" panose="020F0704030504030204" pitchFamily="34" charset="0"/>
              </a:rPr>
              <a:t>diegomayordomo</a:t>
            </a:r>
            <a:endParaRPr lang="es-AR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Consejo Federal Notariado Argentino - YouTube">
            <a:extLst>
              <a:ext uri="{FF2B5EF4-FFF2-40B4-BE49-F238E27FC236}">
                <a16:creationId xmlns:a16="http://schemas.microsoft.com/office/drawing/2014/main" id="{4A299146-CC32-B16A-99CD-81EC14BF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24" y="4122024"/>
            <a:ext cx="1557782" cy="14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o De Contorno Del Sobre De Correo Electrónico Aislado Sobre Fondo Blanco  Ilustración del Vector - Ilustración de mensaje, negocios: 174495807">
            <a:extLst>
              <a:ext uri="{FF2B5EF4-FFF2-40B4-BE49-F238E27FC236}">
                <a16:creationId xmlns:a16="http://schemas.microsoft.com/office/drawing/2014/main" id="{D980350B-9276-CFAF-10E6-30D49C5B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98" y="4517262"/>
            <a:ext cx="531222" cy="3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6E0C5C1-75A5-C64D-E100-2F471439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25" y="5420756"/>
            <a:ext cx="351441" cy="3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361" y="4173026"/>
            <a:ext cx="1680754" cy="14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8138" y="625036"/>
            <a:ext cx="9041674" cy="1293028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los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reales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534194"/>
            <a:ext cx="10820400" cy="402412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1883 </a:t>
            </a:r>
            <a:r>
              <a:rPr lang="es-ES" dirty="0" smtClean="0"/>
              <a:t>             se habla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  <a:r>
              <a:rPr lang="es-ES" dirty="0" smtClean="0"/>
              <a:t> (no de cosa o bien)</a:t>
            </a:r>
          </a:p>
          <a:p>
            <a:pPr>
              <a:lnSpc>
                <a:spcPct val="200000"/>
              </a:lnSpc>
            </a:pPr>
            <a:r>
              <a:rPr lang="es-ES" u="sng" dirty="0" smtClean="0"/>
              <a:t>Totalidad</a:t>
            </a:r>
            <a:r>
              <a:rPr lang="es-ES" dirty="0" smtClean="0"/>
              <a:t> o un</a:t>
            </a:r>
            <a:r>
              <a:rPr lang="es-ES" u="sng" dirty="0" smtClean="0"/>
              <a:t>a parte material de la cosa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Por el </a:t>
            </a:r>
            <a:r>
              <a:rPr lang="es-ES" u="sng" dirty="0" smtClean="0"/>
              <a:t>todo</a:t>
            </a:r>
            <a:r>
              <a:rPr lang="es-ES" dirty="0" smtClean="0"/>
              <a:t> o por </a:t>
            </a:r>
            <a:r>
              <a:rPr lang="es-ES" u="sng" dirty="0" smtClean="0"/>
              <a:t>una parte indivisa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Un </a:t>
            </a:r>
            <a:r>
              <a:rPr lang="es-ES" u="sng" dirty="0" smtClean="0"/>
              <a:t>bien taxativamente señalado por la ley</a:t>
            </a:r>
            <a:endParaRPr lang="es-ES" u="sng" dirty="0"/>
          </a:p>
        </p:txBody>
      </p:sp>
      <p:sp>
        <p:nvSpPr>
          <p:cNvPr id="4" name="Flecha derecha 3"/>
          <p:cNvSpPr/>
          <p:nvPr/>
        </p:nvSpPr>
        <p:spPr>
          <a:xfrm>
            <a:off x="1846218" y="2865120"/>
            <a:ext cx="583475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0" y="3187337"/>
            <a:ext cx="3398520" cy="214639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91392" y="2534194"/>
            <a:ext cx="949234" cy="87956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legal </a:t>
            </a:r>
            <a:b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1884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ES" dirty="0" smtClean="0"/>
              <a:t>Deriva del </a:t>
            </a:r>
            <a:r>
              <a:rPr lang="es-ES" b="1" dirty="0" smtClean="0"/>
              <a:t>anterior numerus clausus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Todo regulado por la ley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La ley me dice cuales son las </a:t>
            </a:r>
            <a:r>
              <a:rPr lang="es-ES" b="1" dirty="0" smtClean="0"/>
              <a:t>facultades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dirty="0" smtClean="0"/>
              <a:t>Sanción         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NULIDAD  </a:t>
            </a:r>
            <a:r>
              <a:rPr lang="es-ES" dirty="0" smtClean="0"/>
              <a:t>de un derecho real no previsto por la ley o su modificación 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828800" y="5094515"/>
            <a:ext cx="4789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2326005"/>
            <a:ext cx="3371850" cy="16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 los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reales en el ccc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ES" b="1" dirty="0" smtClean="0"/>
              <a:t>Empoderamiento del </a:t>
            </a: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sujeto activo </a:t>
            </a:r>
            <a:r>
              <a:rPr lang="es-ES" b="1" dirty="0" smtClean="0"/>
              <a:t>del derecho real </a:t>
            </a:r>
            <a:r>
              <a:rPr lang="es-ES" dirty="0" smtClean="0"/>
              <a:t>(no hay sujeto pasivo)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dirty="0"/>
              <a:t> </a:t>
            </a:r>
            <a:r>
              <a:rPr lang="es-ES" dirty="0" smtClean="0"/>
              <a:t>  1) gran </a:t>
            </a:r>
            <a:r>
              <a:rPr lang="es-ES" dirty="0" err="1" smtClean="0"/>
              <a:t>oponibilidad</a:t>
            </a:r>
            <a:endParaRPr lang="es-ES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s-ES" dirty="0"/>
              <a:t> </a:t>
            </a:r>
            <a:r>
              <a:rPr lang="es-ES" dirty="0" smtClean="0"/>
              <a:t>  2) </a:t>
            </a:r>
            <a:r>
              <a:rPr lang="es-ES" dirty="0" err="1" smtClean="0"/>
              <a:t>oponibilidad</a:t>
            </a:r>
            <a:r>
              <a:rPr lang="es-ES" dirty="0" smtClean="0"/>
              <a:t> absoluta (≠ </a:t>
            </a:r>
            <a:r>
              <a:rPr lang="es-ES" dirty="0" err="1" smtClean="0"/>
              <a:t>dchos</a:t>
            </a:r>
            <a:r>
              <a:rPr lang="es-ES" dirty="0" smtClean="0"/>
              <a:t>. Personales), necesito la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 suficiente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Relación Binaria </a:t>
            </a:r>
            <a:r>
              <a:rPr lang="es-ES" b="1" dirty="0"/>
              <a:t> </a:t>
            </a:r>
            <a:r>
              <a:rPr lang="es-ES" b="1" dirty="0" smtClean="0"/>
              <a:t>                                Unidireccional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Publicidad posesoria </a:t>
            </a:r>
            <a:r>
              <a:rPr lang="es-ES" dirty="0" smtClean="0"/>
              <a:t>es más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masiva</a:t>
            </a:r>
            <a:r>
              <a:rPr lang="es-ES" dirty="0" smtClean="0"/>
              <a:t> que la registral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87" y="4763588"/>
            <a:ext cx="14052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54650</TotalTime>
  <Words>4124</Words>
  <Application>Microsoft Office PowerPoint</Application>
  <PresentationFormat>Panorámica</PresentationFormat>
  <Paragraphs>358</Paragraphs>
  <Slides>60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Arial Narrow</vt:lpstr>
      <vt:lpstr>Arial Rounded MT Bold</vt:lpstr>
      <vt:lpstr>Calibri</vt:lpstr>
      <vt:lpstr>Century Gothic</vt:lpstr>
      <vt:lpstr>Gill Sans</vt:lpstr>
      <vt:lpstr>Roboto</vt:lpstr>
      <vt:lpstr>Estela de condensación</vt:lpstr>
      <vt:lpstr>Constitución y registración  de derechos reales  y circulación internacional</vt:lpstr>
      <vt:lpstr>¿de Qué hablamos cuando hablamos de Derechos reales?</vt:lpstr>
      <vt:lpstr>Jorge Alterini:</vt:lpstr>
      <vt:lpstr>Código civil y comercial</vt:lpstr>
      <vt:lpstr>Cont. Ccc</vt:lpstr>
      <vt:lpstr>¿dchos. Reales en el ccc?</vt:lpstr>
      <vt:lpstr>Objeto de los  derechos reales</vt:lpstr>
      <vt:lpstr>Estructura legal  Art. 1884</vt:lpstr>
      <vt:lpstr>Beneficios de los  derechos reales en el ccc</vt:lpstr>
      <vt:lpstr>Clasificación de los derechos reales</vt:lpstr>
      <vt:lpstr>Titulo y modo</vt:lpstr>
      <vt:lpstr>Registración-publicidad</vt:lpstr>
      <vt:lpstr>Sistemas de publicidad</vt:lpstr>
      <vt:lpstr>¿Qué SIGNIFICA DARLE PUBLICIDAD A UN DERECHO REAL?</vt:lpstr>
      <vt:lpstr>tercero</vt:lpstr>
      <vt:lpstr>Antecedentes en el derecho argentino</vt:lpstr>
      <vt:lpstr>Presentación de PowerPoint</vt:lpstr>
      <vt:lpstr>FELIPE VILLARO  (doctrina minoritaria)</vt:lpstr>
      <vt:lpstr>LEY 17.801</vt:lpstr>
      <vt:lpstr>Art. 1893 CCC (ex 2505) Inoponibilidad  </vt:lpstr>
      <vt:lpstr>Inscripción ≠ anotación</vt:lpstr>
      <vt:lpstr>Principios del derecho registral inmobiliario</vt:lpstr>
      <vt:lpstr>PRINCIPIO DE ROGACION</vt:lpstr>
      <vt:lpstr>Principio de rogación</vt:lpstr>
      <vt:lpstr>Principio de matriculación</vt:lpstr>
      <vt:lpstr>Principio de matriculación</vt:lpstr>
      <vt:lpstr>matriculación</vt:lpstr>
      <vt:lpstr>Principio de tracto sucesivo</vt:lpstr>
      <vt:lpstr>Principio de  trato sucesivo</vt:lpstr>
      <vt:lpstr>Principio de prioridad</vt:lpstr>
      <vt:lpstr>Principio de prioridad</vt:lpstr>
      <vt:lpstr>PRINCIPIO DE PRIORIDAD</vt:lpstr>
      <vt:lpstr>Principio de publicidad</vt:lpstr>
      <vt:lpstr>Principio de publicidad</vt:lpstr>
      <vt:lpstr>Principio de publicidad</vt:lpstr>
      <vt:lpstr>Presentación de PowerPoint</vt:lpstr>
      <vt:lpstr>Inhibiciones voluntarias</vt:lpstr>
      <vt:lpstr>Inscripción de cesión de herencia y d.h. en r.p.i.</vt:lpstr>
      <vt:lpstr>Principio de legalidad</vt:lpstr>
      <vt:lpstr>Principio de legalidad</vt:lpstr>
      <vt:lpstr>Inexactitud registral</vt:lpstr>
      <vt:lpstr>Innovaciones tecnológicas EN EL AMBITO REGISTRAL</vt:lpstr>
      <vt:lpstr>Testimonios  digitales</vt:lpstr>
      <vt:lpstr>Calificación  de los bienes</vt:lpstr>
      <vt:lpstr>Bienes obtenidos durante el régimen de separación de bienes</vt:lpstr>
      <vt:lpstr>partición</vt:lpstr>
      <vt:lpstr>partición</vt:lpstr>
      <vt:lpstr>protección de la vivienda </vt:lpstr>
      <vt:lpstr>Subrogación real </vt:lpstr>
      <vt:lpstr>Presentación de PowerPoint</vt:lpstr>
      <vt:lpstr>Circulación del  documento notarial</vt:lpstr>
      <vt:lpstr>Presentación de PowerPoint</vt:lpstr>
      <vt:lpstr>Presentación de PowerPoint</vt:lpstr>
      <vt:lpstr>APOSTILLA DIGITAL</vt:lpstr>
      <vt:lpstr>Unidades a construir</vt:lpstr>
      <vt:lpstr>¿otras formas de publicidad  en argentina?</vt:lpstr>
      <vt:lpstr>Presentación de PowerPoint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REGIMEN de CAPACIDAD APOYO y CURATELA</dc:title>
  <dc:creator>Escribanía MAYORDOMO</dc:creator>
  <cp:lastModifiedBy>USUARIO</cp:lastModifiedBy>
  <cp:revision>417</cp:revision>
  <cp:lastPrinted>2023-10-23T10:46:20Z</cp:lastPrinted>
  <dcterms:created xsi:type="dcterms:W3CDTF">2022-07-10T14:06:54Z</dcterms:created>
  <dcterms:modified xsi:type="dcterms:W3CDTF">2023-10-24T12:26:52Z</dcterms:modified>
</cp:coreProperties>
</file>